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2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48.jpg" ContentType="image/jpg"/>
  <Override PartName="/ppt/notesSlides/notesSlide12.xml" ContentType="application/vnd.openxmlformats-officedocument.presentationml.notesSlide+xml"/>
  <Override PartName="/ppt/media/image50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1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264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9044F59-CFBC-D547-9A6B-8B358947B2B5}">
          <p14:sldIdLst>
            <p14:sldId id="256"/>
          </p14:sldIdLst>
        </p14:section>
        <p14:section name="Executive Summary" id="{8F300FA5-8C1A-984E-AC11-162516CF656A}">
          <p14:sldIdLst>
            <p14:sldId id="257"/>
          </p14:sldIdLst>
        </p14:section>
        <p14:section name="Outline" id="{821A6D48-49E5-674B-8A57-657C42EA9927}">
          <p14:sldIdLst>
            <p14:sldId id="258"/>
          </p14:sldIdLst>
        </p14:section>
        <p14:section name="Introduction" id="{07C94DD0-6E2A-FF41-A2D3-1704D7AE4053}">
          <p14:sldIdLst>
            <p14:sldId id="259"/>
          </p14:sldIdLst>
        </p14:section>
        <p14:section name="Methodology" id="{A00EB7C2-BEB2-8443-BF6B-E68BB2452A38}">
          <p14:sldIdLst>
            <p14:sldId id="260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Results and Discussion" id="{AE9A79AC-9AA6-EA44-9784-6F72134D5A11}">
          <p14:sldIdLst>
            <p14:sldId id="275"/>
            <p14:sldId id="261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56"/>
    <p:restoredTop sz="96327"/>
  </p:normalViewPr>
  <p:slideViewPr>
    <p:cSldViewPr snapToGrid="0" snapToObjects="1">
      <p:cViewPr varScale="1">
        <p:scale>
          <a:sx n="77" d="100"/>
          <a:sy n="77" d="100"/>
        </p:scale>
        <p:origin x="192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40380-1935-6D48-B6A9-74AAC9928126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79C57-8496-304A-9947-1AF51E880D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92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528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88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150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32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954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3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894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864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362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224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05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30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188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2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251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134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008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943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63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C1B-0496-D735-D142-A5C6F1489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9E92A-548C-9B81-81BD-89941524F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5DD11-26CE-C5ED-EF6D-FA7B53CB8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93494-59DC-8F2E-F9BA-0EB7FBDFB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A71B5-C2C7-6E4F-B7D6-4A129748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543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5FB9-5DA8-81EA-792E-702A767C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3CC30-4290-CC57-9405-788B33658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90FA4-2719-9897-D9B9-B218B73E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80EB0-0D20-95B4-17F6-29F5CDD0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B2D0D-26ED-A9A0-94D7-E4F208AF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1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7E312-FDF7-DA48-89A4-14DCD11D6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8FF93-6405-38FD-9F4E-76410A388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30640-0235-9B82-B256-FE05E689C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F763-AA09-77E5-9D74-C5A69E3E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C3C5-69B8-7E4C-3F01-7009E48E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3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7341-557B-D335-8AA6-34C3FE80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4CED-67C4-94AF-0C3E-5A6AA668E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2DE52-DA8F-8183-A78E-E8D1A30B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0C0BE-EC0D-816B-4FD0-5B9F0BFF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3C59-4A39-5EFA-9F49-FE5CCBCF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82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7D29-EE1F-A5DF-1406-5748B82E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85D4D-3D0D-E941-F70F-7CDC2FA08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A7DE8-74AC-0571-5721-10DEEE6D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ACE7D-95F2-663C-9617-98600895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2AB6D-36BA-8401-00A6-3E4B8DDE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30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FDB8-DA29-660A-38EA-319C3A61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3780B-B1FB-4254-9D3A-223B5E34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4F562-8EFE-B232-7D56-FFF613E1A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BB1CC-C803-AB44-A707-B5527B8C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ECEA2-D196-E077-B5B1-23AB4BE3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5DED3-B6CA-38F0-6060-EBC64811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2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CF56-A4D0-2EC7-B465-540CD0CA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D1002-A40C-4A07-5699-6AB797085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4D9DC-5493-7A61-E950-43019663A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E48E2-07DF-F36B-1EC2-AD189AA24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18279-5106-2B66-0F9E-F237E684EF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E2F1AC-03A7-A562-3B50-ACBF4041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87423-41CF-E616-AA80-7C0A5CB6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BA1D83-5DDE-641A-E11F-F258B4C7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4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560B-F923-8025-3500-35AC36CA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88575E-D77A-1867-687A-4198E537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B668C-3A07-A84D-3FDE-46040C85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B0704-2E44-C4D0-4C39-8C196262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48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23770-CD51-5A34-5BB7-840C6CA03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28E002-7846-DFA7-8461-B1D41581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DDBAB-B2A3-9304-E402-AECF2059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47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9988-52C8-CA56-C2AC-CD668A5F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3574-E818-3BCC-2CF4-E44945A31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72308-3BCC-7E18-C6A4-94A527D15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AB917-BA55-6852-8BBA-833E45F5F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824E2-FEB9-0571-4933-59234B33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F4181-72BD-9457-D19F-28E2C4B1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45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DF03-507F-69FD-212F-2ED12E0CE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983E2-6EFB-55AE-E5D8-E1A1C1927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B65E0-412F-CB6C-37B0-BEFA3CBDA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B57FB-461F-4811-6A08-B507DE24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50B8A-B4B7-4F40-7B56-DDF5247B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25CFC-7FBD-2373-5523-1E684213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449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80A844-D784-0B3D-37E8-311D5421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B52BC-DBF4-290D-821E-035B91CF8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E8CE2-3F5F-03FF-73D7-FAD63788B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3F96E-0433-8C4E-A5FD-2AABE41D710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C6A9F-409E-A943-22E0-B36BC9098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0BF8F-E381-EAB5-3B05-46E6060AF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8DF44-37FE-BE4E-A265-B06F7E5E5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91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heyveid/IBM-Data-Science-Capstone-Projec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cket taking off&#10;&#10;Description automatically generated with medium confidence">
            <a:extLst>
              <a:ext uri="{FF2B5EF4-FFF2-40B4-BE49-F238E27FC236}">
                <a16:creationId xmlns:a16="http://schemas.microsoft.com/office/drawing/2014/main" id="{6D0C643B-5AE4-726E-B7BA-CB04B3E17B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91" y="0"/>
            <a:ext cx="12145616" cy="686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84EC6A-E157-1DB6-FBF1-DB085D835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7238" y="233218"/>
            <a:ext cx="7864762" cy="2387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IBM Data Science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B1DDB-FFC8-616E-2881-9AF62090E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6759" y="3172060"/>
            <a:ext cx="7650480" cy="16557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David </a:t>
            </a:r>
            <a:r>
              <a:rPr lang="en-GB" sz="4000" b="1" dirty="0" err="1">
                <a:solidFill>
                  <a:schemeClr val="bg1"/>
                </a:solidFill>
                <a:latin typeface="Chalkboard SE" panose="03050602040202020205" pitchFamily="66" charset="77"/>
              </a:rPr>
              <a:t>Tolulope</a:t>
            </a:r>
            <a:r>
              <a:rPr lang="en-GB" sz="4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 </a:t>
            </a:r>
            <a:r>
              <a:rPr lang="en-GB" sz="4000" b="1" dirty="0" err="1">
                <a:solidFill>
                  <a:schemeClr val="bg1"/>
                </a:solidFill>
                <a:latin typeface="Chalkboard SE" panose="03050602040202020205" pitchFamily="66" charset="77"/>
              </a:rPr>
              <a:t>Oludowole</a:t>
            </a:r>
            <a:endParaRPr lang="en-GB" sz="4000" b="1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23/05/2022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012582-681C-9E9D-0F30-D2E003B14BEB}"/>
              </a:ext>
            </a:extLst>
          </p:cNvPr>
          <p:cNvCxnSpPr>
            <a:cxnSpLocks/>
          </p:cNvCxnSpPr>
          <p:nvPr/>
        </p:nvCxnSpPr>
        <p:spPr>
          <a:xfrm>
            <a:off x="4929352" y="3023704"/>
            <a:ext cx="72626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43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23" y="357486"/>
            <a:ext cx="6638060" cy="3845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Data Wrangling and Manipulation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C3267-5640-4A30-BE69-09DC35F4ABB5}"/>
              </a:ext>
            </a:extLst>
          </p:cNvPr>
          <p:cNvSpPr txBox="1"/>
          <p:nvPr/>
        </p:nvSpPr>
        <p:spPr>
          <a:xfrm>
            <a:off x="5310554" y="121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D1C66A-9B06-EB6E-FD32-2AE4714B965A}"/>
              </a:ext>
            </a:extLst>
          </p:cNvPr>
          <p:cNvSpPr txBox="1">
            <a:spLocks/>
          </p:cNvSpPr>
          <p:nvPr/>
        </p:nvSpPr>
        <p:spPr>
          <a:xfrm>
            <a:off x="121969" y="1035122"/>
            <a:ext cx="50485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>
                <a:latin typeface="Chalkboard SE" panose="03050602040202020205" pitchFamily="66" charset="77"/>
              </a:rPr>
              <a:t>Displaying the Landing Outcome Columns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C6F6613-C3A1-3E10-1E55-6F2CD0DF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3" y="2149176"/>
            <a:ext cx="3925235" cy="2274435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0348EA-1B61-6087-9F70-98A885BC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36" y="2595562"/>
            <a:ext cx="4321154" cy="214902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5696D03-AF7E-F448-CDAC-272FD6A620D0}"/>
              </a:ext>
            </a:extLst>
          </p:cNvPr>
          <p:cNvSpPr txBox="1">
            <a:spLocks/>
          </p:cNvSpPr>
          <p:nvPr/>
        </p:nvSpPr>
        <p:spPr>
          <a:xfrm>
            <a:off x="6761974" y="549771"/>
            <a:ext cx="50485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dirty="0">
              <a:latin typeface="Chalkboard SE" panose="03050602040202020205" pitchFamily="66" charset="77"/>
            </a:endParaRP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Creating a list [</a:t>
            </a:r>
            <a:r>
              <a:rPr lang="en-GB" dirty="0" err="1">
                <a:latin typeface="Chalkboard SE" panose="03050602040202020205" pitchFamily="66" charset="77"/>
              </a:rPr>
              <a:t>landing_class</a:t>
            </a:r>
            <a:r>
              <a:rPr lang="en-GB" dirty="0">
                <a:latin typeface="Chalkboard SE" panose="03050602040202020205" pitchFamily="66" charset="77"/>
              </a:rPr>
              <a:t>]to check if the booster would land successfully or not.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E2E8AF-BC4E-2072-218B-F3C0735972AA}"/>
              </a:ext>
            </a:extLst>
          </p:cNvPr>
          <p:cNvSpPr txBox="1">
            <a:spLocks/>
          </p:cNvSpPr>
          <p:nvPr/>
        </p:nvSpPr>
        <p:spPr>
          <a:xfrm>
            <a:off x="2825387" y="4423599"/>
            <a:ext cx="50485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35136DD-D04E-22F6-4F30-8D71C95117E5}"/>
              </a:ext>
            </a:extLst>
          </p:cNvPr>
          <p:cNvSpPr txBox="1">
            <a:spLocks/>
          </p:cNvSpPr>
          <p:nvPr/>
        </p:nvSpPr>
        <p:spPr>
          <a:xfrm>
            <a:off x="3302907" y="4380299"/>
            <a:ext cx="50485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GB" dirty="0">
              <a:latin typeface="Chalkboard SE" panose="03050602040202020205" pitchFamily="66" charset="77"/>
            </a:endParaRP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Exporting the Data frame to a .</a:t>
            </a:r>
            <a:r>
              <a:rPr lang="en-GB" dirty="0" err="1">
                <a:latin typeface="Chalkboard SE" panose="03050602040202020205" pitchFamily="66" charset="77"/>
              </a:rPr>
              <a:t>csvfile</a:t>
            </a:r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9DC77ECA-4686-3CDB-724A-0D4CAACA6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77" y="5822878"/>
            <a:ext cx="3615374" cy="8318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54EB6F-A1D0-6CAC-DA6D-D098E007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029" y="6019897"/>
            <a:ext cx="7117811" cy="4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3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24" y="357487"/>
            <a:ext cx="10008021" cy="3151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[EDA] with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Data Visualisation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C3267-5640-4A30-BE69-09DC35F4ABB5}"/>
              </a:ext>
            </a:extLst>
          </p:cNvPr>
          <p:cNvSpPr txBox="1"/>
          <p:nvPr/>
        </p:nvSpPr>
        <p:spPr>
          <a:xfrm>
            <a:off x="5310554" y="121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D1C66A-9B06-EB6E-FD32-2AE4714B965A}"/>
              </a:ext>
            </a:extLst>
          </p:cNvPr>
          <p:cNvSpPr txBox="1">
            <a:spLocks/>
          </p:cNvSpPr>
          <p:nvPr/>
        </p:nvSpPr>
        <p:spPr>
          <a:xfrm>
            <a:off x="121969" y="1035122"/>
            <a:ext cx="113662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>
                <a:latin typeface="Chalkboard SE" panose="03050602040202020205" pitchFamily="66" charset="77"/>
              </a:rPr>
              <a:t>Exploratory Data Analysis was performed on certain variables and displayed using various tools 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E2E8AF-BC4E-2072-218B-F3C0735972AA}"/>
              </a:ext>
            </a:extLst>
          </p:cNvPr>
          <p:cNvSpPr txBox="1">
            <a:spLocks/>
          </p:cNvSpPr>
          <p:nvPr/>
        </p:nvSpPr>
        <p:spPr>
          <a:xfrm>
            <a:off x="2825387" y="4423599"/>
            <a:ext cx="50485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D76A54-D0E6-0D86-1481-281D0DB35FDB}"/>
              </a:ext>
            </a:extLst>
          </p:cNvPr>
          <p:cNvSpPr txBox="1">
            <a:spLocks/>
          </p:cNvSpPr>
          <p:nvPr/>
        </p:nvSpPr>
        <p:spPr>
          <a:xfrm>
            <a:off x="49951" y="2149175"/>
            <a:ext cx="457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u="sng" dirty="0">
                <a:latin typeface="Chalkboard SE" panose="03050602040202020205" pitchFamily="66" charset="77"/>
              </a:rPr>
              <a:t>SCATTER PLOTS</a:t>
            </a:r>
          </a:p>
          <a:p>
            <a:r>
              <a:rPr lang="en-GB" dirty="0">
                <a:latin typeface="Chalkboard SE" panose="03050602040202020205" pitchFamily="66" charset="77"/>
              </a:rPr>
              <a:t>Flight Number vs Launch Site</a:t>
            </a:r>
          </a:p>
          <a:p>
            <a:r>
              <a:rPr lang="en-GB" dirty="0">
                <a:latin typeface="Chalkboard SE" panose="03050602040202020205" pitchFamily="66" charset="77"/>
              </a:rPr>
              <a:t>Payload vs Launch Site</a:t>
            </a:r>
          </a:p>
          <a:p>
            <a:r>
              <a:rPr lang="en-GB" dirty="0">
                <a:latin typeface="Chalkboard SE" panose="03050602040202020205" pitchFamily="66" charset="77"/>
              </a:rPr>
              <a:t>Orbit Type vs Flight Number</a:t>
            </a:r>
          </a:p>
          <a:p>
            <a:r>
              <a:rPr lang="en-GB" dirty="0">
                <a:latin typeface="Chalkboard SE" panose="03050602040202020205" pitchFamily="66" charset="77"/>
              </a:rPr>
              <a:t>Payload vs Orbit Type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66696F-EE22-01CE-37BE-C826C62CE90C}"/>
              </a:ext>
            </a:extLst>
          </p:cNvPr>
          <p:cNvSpPr txBox="1">
            <a:spLocks/>
          </p:cNvSpPr>
          <p:nvPr/>
        </p:nvSpPr>
        <p:spPr>
          <a:xfrm>
            <a:off x="4621951" y="2041953"/>
            <a:ext cx="32519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u="sng" dirty="0">
                <a:latin typeface="Chalkboard SE" panose="03050602040202020205" pitchFamily="66" charset="77"/>
              </a:rPr>
              <a:t>BAR CHARTS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Success Rate vs Orbit Type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4D4C792-61FF-81DD-1C06-2357BAC4E059}"/>
              </a:ext>
            </a:extLst>
          </p:cNvPr>
          <p:cNvSpPr txBox="1">
            <a:spLocks/>
          </p:cNvSpPr>
          <p:nvPr/>
        </p:nvSpPr>
        <p:spPr>
          <a:xfrm>
            <a:off x="8291353" y="2041953"/>
            <a:ext cx="4572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u="sng" dirty="0">
                <a:latin typeface="Chalkboard SE" panose="03050602040202020205" pitchFamily="66" charset="77"/>
              </a:rPr>
              <a:t>LINE CHARTS</a:t>
            </a:r>
          </a:p>
          <a:p>
            <a:r>
              <a:rPr lang="en-GB" dirty="0">
                <a:latin typeface="Chalkboard SE" panose="03050602040202020205" pitchFamily="66" charset="77"/>
              </a:rPr>
              <a:t>Success Rate vs Year</a:t>
            </a:r>
          </a:p>
          <a:p>
            <a:pPr algn="ctr"/>
            <a:endParaRPr lang="en-GB" dirty="0">
              <a:latin typeface="Chalkboard SE" panose="03050602040202020205" pitchFamily="66" charset="77"/>
            </a:endParaRPr>
          </a:p>
          <a:p>
            <a:pPr algn="ctr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7E4DABF-033C-55B1-9A1A-E8CE02DD47BB}"/>
              </a:ext>
            </a:extLst>
          </p:cNvPr>
          <p:cNvSpPr txBox="1">
            <a:spLocks/>
          </p:cNvSpPr>
          <p:nvPr/>
        </p:nvSpPr>
        <p:spPr>
          <a:xfrm>
            <a:off x="121969" y="5791000"/>
            <a:ext cx="113662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>
                <a:solidFill>
                  <a:srgbClr val="FF0000"/>
                </a:solidFill>
                <a:latin typeface="Chalkboard SE" panose="03050602040202020205" pitchFamily="66" charset="77"/>
              </a:rPr>
              <a:t>**This analysis were used to compare relationships between different variables in the dataset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714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24" y="357487"/>
            <a:ext cx="10008021" cy="3151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[EDA] with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C3267-5640-4A30-BE69-09DC35F4ABB5}"/>
              </a:ext>
            </a:extLst>
          </p:cNvPr>
          <p:cNvSpPr txBox="1"/>
          <p:nvPr/>
        </p:nvSpPr>
        <p:spPr>
          <a:xfrm>
            <a:off x="5310554" y="121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D1C66A-9B06-EB6E-FD32-2AE4714B965A}"/>
              </a:ext>
            </a:extLst>
          </p:cNvPr>
          <p:cNvSpPr txBox="1">
            <a:spLocks/>
          </p:cNvSpPr>
          <p:nvPr/>
        </p:nvSpPr>
        <p:spPr>
          <a:xfrm>
            <a:off x="121969" y="1035122"/>
            <a:ext cx="960392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>
                <a:latin typeface="Chalkboard SE" panose="03050602040202020205" pitchFamily="66" charset="77"/>
              </a:rPr>
              <a:t>Loading the Dataset using the IBM DB2 Database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Query the Data using Python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Performed different queries (10) to understand the dataset better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Queries included [Displaying: names of unique launch sites, average payload mass carried by booster version etc…… ]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E2E8AF-BC4E-2072-218B-F3C0735972AA}"/>
              </a:ext>
            </a:extLst>
          </p:cNvPr>
          <p:cNvSpPr txBox="1">
            <a:spLocks/>
          </p:cNvSpPr>
          <p:nvPr/>
        </p:nvSpPr>
        <p:spPr>
          <a:xfrm>
            <a:off x="2825387" y="4423599"/>
            <a:ext cx="50485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370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24" y="357487"/>
            <a:ext cx="10008021" cy="3151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Interactive Visual Analysis [IVA]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C3267-5640-4A30-BE69-09DC35F4ABB5}"/>
              </a:ext>
            </a:extLst>
          </p:cNvPr>
          <p:cNvSpPr txBox="1"/>
          <p:nvPr/>
        </p:nvSpPr>
        <p:spPr>
          <a:xfrm>
            <a:off x="5310554" y="121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D1C66A-9B06-EB6E-FD32-2AE4714B965A}"/>
              </a:ext>
            </a:extLst>
          </p:cNvPr>
          <p:cNvSpPr txBox="1">
            <a:spLocks/>
          </p:cNvSpPr>
          <p:nvPr/>
        </p:nvSpPr>
        <p:spPr>
          <a:xfrm>
            <a:off x="121969" y="1035122"/>
            <a:ext cx="960392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FOLIUM</a:t>
            </a:r>
            <a:endParaRPr lang="en-GB" dirty="0">
              <a:latin typeface="Chalkboard SE" panose="03050602040202020205" pitchFamily="66" charset="77"/>
            </a:endParaRP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Visualising the Data on Folium was done in the following steps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Marking all the launch sites on a map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Marking successful and unsuccessful landing on the map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Calculating distance from launch sites to key locations (E.g. Railway, Highway and City)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E2E8AF-BC4E-2072-218B-F3C0735972AA}"/>
              </a:ext>
            </a:extLst>
          </p:cNvPr>
          <p:cNvSpPr txBox="1">
            <a:spLocks/>
          </p:cNvSpPr>
          <p:nvPr/>
        </p:nvSpPr>
        <p:spPr>
          <a:xfrm>
            <a:off x="2825387" y="4423599"/>
            <a:ext cx="50485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688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24" y="357487"/>
            <a:ext cx="10008021" cy="3151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Interactive Dashboard 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C3267-5640-4A30-BE69-09DC35F4ABB5}"/>
              </a:ext>
            </a:extLst>
          </p:cNvPr>
          <p:cNvSpPr txBox="1"/>
          <p:nvPr/>
        </p:nvSpPr>
        <p:spPr>
          <a:xfrm>
            <a:off x="5310554" y="121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D1C66A-9B06-EB6E-FD32-2AE4714B965A}"/>
              </a:ext>
            </a:extLst>
          </p:cNvPr>
          <p:cNvSpPr txBox="1">
            <a:spLocks/>
          </p:cNvSpPr>
          <p:nvPr/>
        </p:nvSpPr>
        <p:spPr>
          <a:xfrm>
            <a:off x="121969" y="1035122"/>
            <a:ext cx="960392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PLOTLY DASH</a:t>
            </a:r>
            <a:endParaRPr lang="en-GB" dirty="0">
              <a:latin typeface="Chalkboard SE" panose="03050602040202020205" pitchFamily="66" charset="77"/>
            </a:endParaRP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Creating an interactive dashboard with Pie charts and Scatter Plots/Graphs</a:t>
            </a:r>
          </a:p>
          <a:p>
            <a:pPr algn="just"/>
            <a:r>
              <a:rPr lang="en-GB" u="sng" dirty="0">
                <a:latin typeface="Chalkboard SE" panose="03050602040202020205" pitchFamily="66" charset="77"/>
              </a:rPr>
              <a:t>Pie chart</a:t>
            </a:r>
            <a:endParaRPr lang="en-GB" sz="2400" u="sng" dirty="0">
              <a:latin typeface="Chalkboard SE" panose="03050602040202020205" pitchFamily="66" charset="77"/>
            </a:endParaRPr>
          </a:p>
          <a:p>
            <a:pPr lvl="1" algn="just"/>
            <a:r>
              <a:rPr lang="en-GB" spc="-5" dirty="0">
                <a:latin typeface="Chalkboard SE" panose="03050602040202020205" pitchFamily="66" charset="77"/>
                <a:cs typeface="Carlito"/>
              </a:rPr>
              <a:t>Used to show distribution of successful </a:t>
            </a:r>
            <a:r>
              <a:rPr lang="en-GB" dirty="0">
                <a:latin typeface="Chalkboard SE" panose="03050602040202020205" pitchFamily="66" charset="77"/>
                <a:cs typeface="Carlito"/>
              </a:rPr>
              <a:t>launches </a:t>
            </a:r>
            <a:r>
              <a:rPr lang="en-GB" spc="-20" dirty="0">
                <a:latin typeface="Chalkboard SE" panose="03050602040202020205" pitchFamily="66" charset="77"/>
                <a:cs typeface="Carlito"/>
              </a:rPr>
              <a:t>across </a:t>
            </a:r>
            <a:r>
              <a:rPr lang="en-GB" dirty="0">
                <a:latin typeface="Chalkboard SE" panose="03050602040202020205" pitchFamily="66" charset="77"/>
                <a:cs typeface="Carlito"/>
              </a:rPr>
              <a:t>all launch </a:t>
            </a:r>
            <a:r>
              <a:rPr lang="en-GB" spc="-20" dirty="0">
                <a:latin typeface="Chalkboard SE" panose="03050602040202020205" pitchFamily="66" charset="77"/>
                <a:cs typeface="Carlito"/>
              </a:rPr>
              <a:t>sites</a:t>
            </a:r>
            <a:endParaRPr lang="en-GB" dirty="0">
              <a:latin typeface="Chalkboard SE" panose="03050602040202020205" pitchFamily="66" charset="77"/>
              <a:cs typeface="Carlito"/>
            </a:endParaRP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Shows success/failure ratio for each individual site</a:t>
            </a:r>
          </a:p>
          <a:p>
            <a:pPr algn="just"/>
            <a:r>
              <a:rPr lang="en-GB" u="sng" dirty="0">
                <a:latin typeface="Chalkboard SE" panose="03050602040202020205" pitchFamily="66" charset="77"/>
              </a:rPr>
              <a:t>Scatter plot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Shows us how success varies across different launch sites, payload mass and booster version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E2E8AF-BC4E-2072-218B-F3C0735972AA}"/>
              </a:ext>
            </a:extLst>
          </p:cNvPr>
          <p:cNvSpPr txBox="1">
            <a:spLocks/>
          </p:cNvSpPr>
          <p:nvPr/>
        </p:nvSpPr>
        <p:spPr>
          <a:xfrm>
            <a:off x="2825387" y="4423599"/>
            <a:ext cx="50485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835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24" y="357487"/>
            <a:ext cx="10008021" cy="3151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Predictive Analysis [Classification]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C3267-5640-4A30-BE69-09DC35F4ABB5}"/>
              </a:ext>
            </a:extLst>
          </p:cNvPr>
          <p:cNvSpPr txBox="1"/>
          <p:nvPr/>
        </p:nvSpPr>
        <p:spPr>
          <a:xfrm>
            <a:off x="5310554" y="1213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CE2E8AF-BC4E-2072-218B-F3C0735972AA}"/>
              </a:ext>
            </a:extLst>
          </p:cNvPr>
          <p:cNvSpPr txBox="1">
            <a:spLocks/>
          </p:cNvSpPr>
          <p:nvPr/>
        </p:nvSpPr>
        <p:spPr>
          <a:xfrm>
            <a:off x="2825387" y="4423599"/>
            <a:ext cx="50485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104BD3-FACD-F92B-2B0C-66A70E7E46AA}"/>
              </a:ext>
            </a:extLst>
          </p:cNvPr>
          <p:cNvSpPr/>
          <p:nvPr/>
        </p:nvSpPr>
        <p:spPr>
          <a:xfrm>
            <a:off x="116378" y="999993"/>
            <a:ext cx="3424844" cy="1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Model Development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6ADEB-FB41-F1F9-812F-E1599C3491CF}"/>
              </a:ext>
            </a:extLst>
          </p:cNvPr>
          <p:cNvSpPr/>
          <p:nvPr/>
        </p:nvSpPr>
        <p:spPr>
          <a:xfrm>
            <a:off x="4479001" y="985668"/>
            <a:ext cx="3424844" cy="1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4C15D9-4C9C-BB39-86E0-99EB08F85D81}"/>
              </a:ext>
            </a:extLst>
          </p:cNvPr>
          <p:cNvSpPr/>
          <p:nvPr/>
        </p:nvSpPr>
        <p:spPr>
          <a:xfrm>
            <a:off x="8735398" y="984833"/>
            <a:ext cx="3424844" cy="150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Best Fit Classification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2026ED-775A-DE38-5521-E6F12C75971A}"/>
              </a:ext>
            </a:extLst>
          </p:cNvPr>
          <p:cNvSpPr txBox="1">
            <a:spLocks/>
          </p:cNvSpPr>
          <p:nvPr/>
        </p:nvSpPr>
        <p:spPr>
          <a:xfrm>
            <a:off x="116378" y="2574517"/>
            <a:ext cx="4184819" cy="40239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7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Steps for model 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Loading dataset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Performing necessary data transformations (standardise and pre-process)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Split data into training and test data sets, using </a:t>
            </a:r>
            <a:r>
              <a:rPr lang="en-GB" sz="1700" b="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</a:rPr>
              <a:t>train_test_split</a:t>
            </a: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Creating a </a:t>
            </a:r>
            <a:r>
              <a:rPr lang="en-GB" sz="1700" dirty="0" err="1">
                <a:solidFill>
                  <a:schemeClr val="tx1"/>
                </a:solidFill>
                <a:latin typeface="Chalkboard SE" panose="03050602040202020205" pitchFamily="66" charset="77"/>
              </a:rPr>
              <a:t>GridSearchCV</a:t>
            </a: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 (</a:t>
            </a:r>
            <a:r>
              <a:rPr lang="en-GB" sz="1700" dirty="0" err="1">
                <a:solidFill>
                  <a:schemeClr val="tx1"/>
                </a:solidFill>
                <a:latin typeface="Chalkboard SE" panose="03050602040202020205" pitchFamily="66" charset="77"/>
              </a:rPr>
              <a:t>Logreg</a:t>
            </a: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, SVM, Decision Tree and KNN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Fitting the object to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Using the training data set to train the model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0A557B5-51CB-0B8C-AABA-9992047087D4}"/>
              </a:ext>
            </a:extLst>
          </p:cNvPr>
          <p:cNvSpPr/>
          <p:nvPr/>
        </p:nvSpPr>
        <p:spPr>
          <a:xfrm>
            <a:off x="3719026" y="1582670"/>
            <a:ext cx="582171" cy="428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1C64262-A89D-8D17-A9AA-A64CA3478424}"/>
              </a:ext>
            </a:extLst>
          </p:cNvPr>
          <p:cNvSpPr/>
          <p:nvPr/>
        </p:nvSpPr>
        <p:spPr>
          <a:xfrm>
            <a:off x="8028536" y="1593288"/>
            <a:ext cx="582171" cy="428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64EB1A-79B7-5391-C907-20255B4B41F5}"/>
              </a:ext>
            </a:extLst>
          </p:cNvPr>
          <p:cNvSpPr txBox="1">
            <a:spLocks/>
          </p:cNvSpPr>
          <p:nvPr/>
        </p:nvSpPr>
        <p:spPr>
          <a:xfrm>
            <a:off x="8767156" y="2824148"/>
            <a:ext cx="3424844" cy="40239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Review Accuracy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Check which accuracy score is the highest to determine the best performing model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2F1509-1170-92BD-64EC-140280E0ED15}"/>
              </a:ext>
            </a:extLst>
          </p:cNvPr>
          <p:cNvSpPr txBox="1">
            <a:spLocks/>
          </p:cNvSpPr>
          <p:nvPr/>
        </p:nvSpPr>
        <p:spPr>
          <a:xfrm>
            <a:off x="4582339" y="2834035"/>
            <a:ext cx="3747014" cy="40239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Plotting and examining the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Checking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tx1"/>
                </a:solidFill>
                <a:latin typeface="Chalkboard SE" panose="03050602040202020205" pitchFamily="66" charset="77"/>
              </a:rPr>
              <a:t>Checking tuned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91670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E004-6BF4-2C5B-9051-D0FDF7D8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62" y="2964981"/>
            <a:ext cx="9063447" cy="464019"/>
          </a:xfrm>
        </p:spPr>
        <p:txBody>
          <a:bodyPr>
            <a:noAutofit/>
          </a:bodyPr>
          <a:lstStyle/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Results and Discussion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F89ACF-14A9-303C-4691-8FD84F430387}"/>
              </a:ext>
            </a:extLst>
          </p:cNvPr>
          <p:cNvCxnSpPr>
            <a:cxnSpLocks/>
          </p:cNvCxnSpPr>
          <p:nvPr/>
        </p:nvCxnSpPr>
        <p:spPr>
          <a:xfrm>
            <a:off x="2165132" y="3612283"/>
            <a:ext cx="72626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5A9A5-A2B8-A3D1-EF93-255EEB455072}"/>
              </a:ext>
            </a:extLst>
          </p:cNvPr>
          <p:cNvSpPr txBox="1">
            <a:spLocks/>
          </p:cNvSpPr>
          <p:nvPr/>
        </p:nvSpPr>
        <p:spPr>
          <a:xfrm>
            <a:off x="1192809" y="398183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>
                <a:latin typeface="Chalkboard SE" panose="03050602040202020205" pitchFamily="66" charset="77"/>
              </a:rPr>
              <a:t>Exploratory Data Analysis</a:t>
            </a:r>
          </a:p>
          <a:p>
            <a:pPr algn="ctr"/>
            <a:r>
              <a:rPr lang="en-GB" b="1" dirty="0">
                <a:latin typeface="Chalkboard SE" panose="03050602040202020205" pitchFamily="66" charset="77"/>
              </a:rPr>
              <a:t>Interactive Analysis</a:t>
            </a:r>
          </a:p>
          <a:p>
            <a:pPr algn="ctr"/>
            <a:r>
              <a:rPr lang="en-GB" b="1" dirty="0">
                <a:latin typeface="Chalkboard SE" panose="03050602040202020205" pitchFamily="66" charset="77"/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17213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Visualization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E8607F9-8390-5B80-FC01-AAB4E5B0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" y="1953505"/>
            <a:ext cx="10115309" cy="195845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4" y="1169980"/>
            <a:ext cx="8203631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Launch Site vs Flight Number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F57AEB-7188-C6E8-21CF-200E785236B2}"/>
              </a:ext>
            </a:extLst>
          </p:cNvPr>
          <p:cNvSpPr txBox="1">
            <a:spLocks/>
          </p:cNvSpPr>
          <p:nvPr/>
        </p:nvSpPr>
        <p:spPr>
          <a:xfrm>
            <a:off x="371561" y="4569097"/>
            <a:ext cx="11166503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The scatter plot of Launch Site vs. Flight Number shows that: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Increase in success rate at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Most of the early flights that were launched from CCAFS SLC 40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Flights launched from KSC LC 39A were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597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Visualization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4" y="1169980"/>
            <a:ext cx="8203631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Payload Mass vs Launch Site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F57AEB-7188-C6E8-21CF-200E785236B2}"/>
              </a:ext>
            </a:extLst>
          </p:cNvPr>
          <p:cNvSpPr txBox="1">
            <a:spLocks/>
          </p:cNvSpPr>
          <p:nvPr/>
        </p:nvSpPr>
        <p:spPr>
          <a:xfrm>
            <a:off x="404813" y="4444392"/>
            <a:ext cx="9935970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The scatter plot of Payload mass vs Launch Site shows that: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Payload mass above 7000 kg have some successful landing, but little data for this launches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There is no correlation between payload mass and success rate for launch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977D5A3-05A9-A84F-0AD5-86D4C381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1799473"/>
            <a:ext cx="10609336" cy="20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76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Visualization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4" y="1169980"/>
            <a:ext cx="8203631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Success rate of each orbit type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F57AEB-7188-C6E8-21CF-200E785236B2}"/>
              </a:ext>
            </a:extLst>
          </p:cNvPr>
          <p:cNvSpPr txBox="1">
            <a:spLocks/>
          </p:cNvSpPr>
          <p:nvPr/>
        </p:nvSpPr>
        <p:spPr>
          <a:xfrm>
            <a:off x="0" y="2327201"/>
            <a:ext cx="6096000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Orbits with 100% success rate</a:t>
            </a:r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halkboard SE" panose="03050602040202020205" pitchFamily="66" charset="77"/>
              </a:rPr>
              <a:t>ES-L1</a:t>
            </a:r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 (Earth-Sun First </a:t>
            </a:r>
            <a:r>
              <a:rPr lang="en-GB" sz="2400" dirty="0" err="1">
                <a:solidFill>
                  <a:schemeClr val="tx1"/>
                </a:solidFill>
                <a:latin typeface="Chalkboard SE" panose="03050602040202020205" pitchFamily="66" charset="77"/>
              </a:rPr>
              <a:t>Lagrangian</a:t>
            </a:r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 Point), </a:t>
            </a:r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halkboard SE" panose="03050602040202020205" pitchFamily="66" charset="77"/>
              </a:rPr>
              <a:t>GEO</a:t>
            </a:r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 (Geostationary Orbit), </a:t>
            </a:r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halkboard SE" panose="03050602040202020205" pitchFamily="66" charset="77"/>
              </a:rPr>
              <a:t>HEO</a:t>
            </a:r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 (High Earth Orbit), </a:t>
            </a:r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halkboard SE" panose="03050602040202020205" pitchFamily="66" charset="77"/>
              </a:rPr>
              <a:t>SSO</a:t>
            </a:r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 (Sun-synchronous Orbit)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Orbits with 0% success rate </a:t>
            </a:r>
          </a:p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halkboard SE" panose="03050602040202020205" pitchFamily="66" charset="77"/>
              </a:rPr>
              <a:t>SO</a:t>
            </a:r>
            <a:r>
              <a:rPr lang="en-GB" sz="2400" dirty="0">
                <a:solidFill>
                  <a:schemeClr val="tx1"/>
                </a:solidFill>
                <a:latin typeface="Chalkboard SE" panose="03050602040202020205" pitchFamily="66" charset="77"/>
              </a:rPr>
              <a:t> (Heliocentric Orbit)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C586A-1DC3-F78C-4263-5C0275C5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272" y="1612670"/>
            <a:ext cx="6317538" cy="43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29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E004-6BF4-2C5B-9051-D0FDF7D8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" y="365125"/>
            <a:ext cx="9063447" cy="46401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Chalkboard SE" panose="03050602040202020205" pitchFamily="66" charset="77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39BCE-BC7F-7065-9B8B-59FAEA609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78" y="1293163"/>
            <a:ext cx="10515600" cy="4351338"/>
          </a:xfrm>
        </p:spPr>
        <p:txBody>
          <a:bodyPr/>
          <a:lstStyle/>
          <a:p>
            <a:pPr algn="just"/>
            <a:r>
              <a:rPr lang="en-GB" dirty="0">
                <a:latin typeface="Chalkboard SE" panose="03050602040202020205" pitchFamily="66" charset="77"/>
              </a:rPr>
              <a:t>In this project, we present data collected from SpaceX and Wikipedia.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We explored the data using Exploratory Data Analysis EDA using Python and SQL.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Visualisation maps (Folium) and Dashboards were also generated to show relevant information as regards successful landings.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Machine Learning models (Logistic Regression, Support Vector Machine, Decision Tree Classifier and K Nearest Neighbours) were also deployed to model the dataset.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51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Visualization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4" y="1169980"/>
            <a:ext cx="8203631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Orbit Type vs Flight Number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F57AEB-7188-C6E8-21CF-200E785236B2}"/>
              </a:ext>
            </a:extLst>
          </p:cNvPr>
          <p:cNvSpPr txBox="1">
            <a:spLocks/>
          </p:cNvSpPr>
          <p:nvPr/>
        </p:nvSpPr>
        <p:spPr>
          <a:xfrm>
            <a:off x="371561" y="4577396"/>
            <a:ext cx="11249632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The scatter plot of Orbit Type vs Flight Number shows that: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Relationship between Flight Number and Success Rate for GTO is little.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72EA70E-0894-F7D1-4BF1-F253B500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83" y="1674174"/>
            <a:ext cx="10598485" cy="21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Visualization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4" y="1169980"/>
            <a:ext cx="8203631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Orbit Type vs Payload Mass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F57AEB-7188-C6E8-21CF-200E785236B2}"/>
              </a:ext>
            </a:extLst>
          </p:cNvPr>
          <p:cNvSpPr txBox="1">
            <a:spLocks/>
          </p:cNvSpPr>
          <p:nvPr/>
        </p:nvSpPr>
        <p:spPr>
          <a:xfrm>
            <a:off x="0" y="4444392"/>
            <a:ext cx="12289595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The scatter plot of Orbit Type vs Payload Mass shows that: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Orbits types (PO, ISS and LEO) have more success with heavy payloads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Relationship between payload mass and success rate in GTO is unclear.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VLEO (Very Low Earth Orbit) launches are associated with heavier payloads.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B187575-593D-EF25-0726-8A2D00F46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" y="1682857"/>
            <a:ext cx="10555025" cy="21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31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Visualization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74" y="1169980"/>
            <a:ext cx="8203631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Launch Success Yearly Trend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F57AEB-7188-C6E8-21CF-200E785236B2}"/>
              </a:ext>
            </a:extLst>
          </p:cNvPr>
          <p:cNvSpPr txBox="1">
            <a:spLocks/>
          </p:cNvSpPr>
          <p:nvPr/>
        </p:nvSpPr>
        <p:spPr>
          <a:xfrm>
            <a:off x="102142" y="2185372"/>
            <a:ext cx="5486400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Between 2010 – 2013, all landings were unsuccessful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After 2013, success rate for launches increased (minor dips in 2018 and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79D3381-AB99-4B10-93AD-BAE9D6E4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74" y="1428732"/>
            <a:ext cx="6377984" cy="43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2" y="977252"/>
            <a:ext cx="8203631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All Launch Name Sites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F57AEB-7188-C6E8-21CF-200E785236B2}"/>
              </a:ext>
            </a:extLst>
          </p:cNvPr>
          <p:cNvSpPr txBox="1">
            <a:spLocks/>
          </p:cNvSpPr>
          <p:nvPr/>
        </p:nvSpPr>
        <p:spPr>
          <a:xfrm>
            <a:off x="102142" y="5127260"/>
            <a:ext cx="12168809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**The word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UNIQUE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returns only unique values from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LAUNCH_SITE 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column of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SPACEXTBL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table.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CE74B-E7C9-81F7-60FF-F5C3CA8B6830}"/>
              </a:ext>
            </a:extLst>
          </p:cNvPr>
          <p:cNvSpPr txBox="1">
            <a:spLocks/>
          </p:cNvSpPr>
          <p:nvPr/>
        </p:nvSpPr>
        <p:spPr>
          <a:xfrm>
            <a:off x="401400" y="1419942"/>
            <a:ext cx="10089262" cy="1328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Find the names of the unique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F2957-A1C4-247A-B6F8-E7D979DD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4" y="1862632"/>
            <a:ext cx="7560399" cy="667094"/>
          </a:xfrm>
          <a:prstGeom prst="rect">
            <a:avLst/>
          </a:prstGeom>
        </p:spPr>
      </p:pic>
      <p:pic>
        <p:nvPicPr>
          <p:cNvPr id="11" name="Picture 10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6025EEDF-BBF9-C2CF-0368-DE08B20F9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47" y="1730739"/>
            <a:ext cx="2559023" cy="339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7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2" y="977252"/>
            <a:ext cx="8203631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Launch Sites with names beginning with ‘CCA’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DF57AEB-7188-C6E8-21CF-200E785236B2}"/>
              </a:ext>
            </a:extLst>
          </p:cNvPr>
          <p:cNvSpPr txBox="1">
            <a:spLocks/>
          </p:cNvSpPr>
          <p:nvPr/>
        </p:nvSpPr>
        <p:spPr>
          <a:xfrm>
            <a:off x="102142" y="5127260"/>
            <a:ext cx="12168809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LIMIT 5 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fetches only 5 records, and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LIKE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used with the wild card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‘CCA%’ 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to retrieve string values beginning with ‘CCA’. 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CE74B-E7C9-81F7-60FF-F5C3CA8B6830}"/>
              </a:ext>
            </a:extLst>
          </p:cNvPr>
          <p:cNvSpPr txBox="1">
            <a:spLocks/>
          </p:cNvSpPr>
          <p:nvPr/>
        </p:nvSpPr>
        <p:spPr>
          <a:xfrm>
            <a:off x="384773" y="1222001"/>
            <a:ext cx="11153291" cy="1328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Display 5 records where launch sites begin with the string ‘CCA’.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E3D2AB-9A30-4043-3D73-2A1A4173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5" y="1940696"/>
            <a:ext cx="11021995" cy="594000"/>
          </a:xfrm>
          <a:prstGeom prst="rect">
            <a:avLst/>
          </a:prstGeom>
        </p:spPr>
      </p:pic>
      <p:pic>
        <p:nvPicPr>
          <p:cNvPr id="3" name="Picture 2" descr="Text, table&#10;&#10;Description automatically generated">
            <a:extLst>
              <a:ext uri="{FF2B5EF4-FFF2-40B4-BE49-F238E27FC236}">
                <a16:creationId xmlns:a16="http://schemas.microsoft.com/office/drawing/2014/main" id="{9DE52C71-3E90-A3B0-C037-651DB0FF0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088" y="2666728"/>
            <a:ext cx="2067214" cy="29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31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2" y="977252"/>
            <a:ext cx="8809102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Total payload mass carried by Boosters from NASA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69FD7A36-E8D8-F80C-F448-316C4C41967E}"/>
              </a:ext>
            </a:extLst>
          </p:cNvPr>
          <p:cNvSpPr/>
          <p:nvPr/>
        </p:nvSpPr>
        <p:spPr>
          <a:xfrm>
            <a:off x="9690469" y="2576992"/>
            <a:ext cx="2383537" cy="919148"/>
          </a:xfrm>
          <a:prstGeom prst="rect">
            <a:avLst/>
          </a:prstGeom>
          <a:blipFill>
            <a:blip r:embed="rId3" cstate="print"/>
            <a:stretch>
              <a:fillRect t="-177890" r="-13861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DDCF52-4095-8729-F5F2-797F1B01AB80}"/>
              </a:ext>
            </a:extLst>
          </p:cNvPr>
          <p:cNvSpPr txBox="1">
            <a:spLocks/>
          </p:cNvSpPr>
          <p:nvPr/>
        </p:nvSpPr>
        <p:spPr>
          <a:xfrm>
            <a:off x="102142" y="5127260"/>
            <a:ext cx="12168809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SUM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used to calculate the total of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LAUNCH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column, and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SUM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(and the associated condition) filters the results to only boosters from NASA (CRS).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8C6A9-83C2-D51A-6070-550F165D4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2" y="1507385"/>
            <a:ext cx="11971864" cy="8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70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1" y="977252"/>
            <a:ext cx="10039385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Average Payload Mass Carried by Booster Version F9 v1.1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DDCF52-4095-8729-F5F2-797F1B01AB80}"/>
              </a:ext>
            </a:extLst>
          </p:cNvPr>
          <p:cNvSpPr txBox="1">
            <a:spLocks/>
          </p:cNvSpPr>
          <p:nvPr/>
        </p:nvSpPr>
        <p:spPr>
          <a:xfrm>
            <a:off x="-16123" y="5044132"/>
            <a:ext cx="12168809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AVG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used to calculate the average of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PAYLOAD_MASS__KG_</a:t>
            </a:r>
            <a:r>
              <a:rPr lang="en-GB" sz="16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column, and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WHERE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(and the associated condition) filters the results to only the F9 v1.1 booster version.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7F388-6585-0B2B-1364-B744B9AD5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3" y="1514558"/>
            <a:ext cx="11220914" cy="797565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E9CAD9D5-82B1-004F-5D87-F5971240ABBA}"/>
              </a:ext>
            </a:extLst>
          </p:cNvPr>
          <p:cNvSpPr/>
          <p:nvPr/>
        </p:nvSpPr>
        <p:spPr>
          <a:xfrm>
            <a:off x="8877729" y="2493992"/>
            <a:ext cx="2631948" cy="1007087"/>
          </a:xfrm>
          <a:prstGeom prst="rect">
            <a:avLst/>
          </a:prstGeom>
          <a:blipFill>
            <a:blip r:embed="rId4" cstate="print"/>
            <a:stretch>
              <a:fillRect l="-1" t="-184950" r="-14180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2966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41" y="977252"/>
            <a:ext cx="10039385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First Successful Landing Date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DDCF52-4095-8729-F5F2-797F1B01AB80}"/>
              </a:ext>
            </a:extLst>
          </p:cNvPr>
          <p:cNvSpPr txBox="1">
            <a:spLocks/>
          </p:cNvSpPr>
          <p:nvPr/>
        </p:nvSpPr>
        <p:spPr>
          <a:xfrm>
            <a:off x="-16123" y="5044132"/>
            <a:ext cx="12168809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MIN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used to calculate the minimum of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DATE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column, i.e. the first date, and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WHERE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(and the associated condition) filters the results to only the successful ground pad landings.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639C5-8E0E-4D55-A5FB-2F1F4E6B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01" y="1508024"/>
            <a:ext cx="11200188" cy="494126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1673CAB6-E4E6-4652-5706-51FCE92328E7}"/>
              </a:ext>
            </a:extLst>
          </p:cNvPr>
          <p:cNvSpPr/>
          <p:nvPr/>
        </p:nvSpPr>
        <p:spPr>
          <a:xfrm>
            <a:off x="9858505" y="2110808"/>
            <a:ext cx="1622784" cy="1010828"/>
          </a:xfrm>
          <a:prstGeom prst="rect">
            <a:avLst/>
          </a:prstGeom>
          <a:blipFill>
            <a:blip r:embed="rId4" cstate="print"/>
            <a:stretch>
              <a:fillRect l="-1" t="-182990" r="-256210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641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2" y="1178021"/>
            <a:ext cx="10039385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Names of Boosters with Success in Drone Ship and Payload Mass &gt; 4000 and &lt; 6000.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DDCF52-4095-8729-F5F2-797F1B01AB80}"/>
              </a:ext>
            </a:extLst>
          </p:cNvPr>
          <p:cNvSpPr txBox="1">
            <a:spLocks/>
          </p:cNvSpPr>
          <p:nvPr/>
        </p:nvSpPr>
        <p:spPr>
          <a:xfrm>
            <a:off x="-16123" y="5044132"/>
            <a:ext cx="12168809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WHERE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used to filter the results to include only those that satisfy both conditions in the brackets (as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AND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also used).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BETWEEN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allows for 4000 &lt; x &lt; 6000 values to be selected.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01E0D-26DE-5130-15BC-53E05657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26" y="1897108"/>
            <a:ext cx="10391434" cy="891422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85E5335F-060C-18CD-27F6-AFB90E7FA819}"/>
              </a:ext>
            </a:extLst>
          </p:cNvPr>
          <p:cNvSpPr/>
          <p:nvPr/>
        </p:nvSpPr>
        <p:spPr>
          <a:xfrm>
            <a:off x="9421782" y="2914605"/>
            <a:ext cx="1505989" cy="1883775"/>
          </a:xfrm>
          <a:prstGeom prst="rect">
            <a:avLst/>
          </a:prstGeom>
          <a:blipFill>
            <a:blip r:embed="rId4" cstate="print"/>
            <a:stretch>
              <a:fillRect t="-74304" r="-44806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032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2" y="1178021"/>
            <a:ext cx="10039385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Total Number of Successful and Failure Missions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DDCF52-4095-8729-F5F2-797F1B01AB80}"/>
              </a:ext>
            </a:extLst>
          </p:cNvPr>
          <p:cNvSpPr txBox="1">
            <a:spLocks/>
          </p:cNvSpPr>
          <p:nvPr/>
        </p:nvSpPr>
        <p:spPr>
          <a:xfrm>
            <a:off x="-16123" y="5044132"/>
            <a:ext cx="12168809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COUNT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used to calculate the total number of mission outcomes, and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GROUPBY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also used to group these results by the type of mission outcome.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EE87A-400F-9E6E-CF16-D687EE9D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2" y="1725576"/>
            <a:ext cx="11352736" cy="751284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1BE7AC25-5CD4-3DB2-768C-3E1A88B4D6E5}"/>
              </a:ext>
            </a:extLst>
          </p:cNvPr>
          <p:cNvSpPr/>
          <p:nvPr/>
        </p:nvSpPr>
        <p:spPr>
          <a:xfrm>
            <a:off x="7359140" y="2620506"/>
            <a:ext cx="4413228" cy="1760635"/>
          </a:xfrm>
          <a:prstGeom prst="rect">
            <a:avLst/>
          </a:prstGeom>
          <a:blipFill>
            <a:blip r:embed="rId4" cstate="print"/>
            <a:stretch>
              <a:fillRect t="-95452" r="-1644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684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E004-6BF4-2C5B-9051-D0FDF7D8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" y="365125"/>
            <a:ext cx="9063447" cy="46401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Chalkboard SE" panose="03050602040202020205" pitchFamily="66" charset="77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39BCE-BC7F-7065-9B8B-59FAEA609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517" y="1253331"/>
            <a:ext cx="10515600" cy="4351338"/>
          </a:xfrm>
        </p:spPr>
        <p:txBody>
          <a:bodyPr/>
          <a:lstStyle/>
          <a:p>
            <a:r>
              <a:rPr lang="en-GB" dirty="0">
                <a:latin typeface="Chalkboard SE" panose="03050602040202020205" pitchFamily="66" charset="77"/>
              </a:rPr>
              <a:t>Executive Summary</a:t>
            </a:r>
          </a:p>
          <a:p>
            <a:r>
              <a:rPr lang="en-GB" dirty="0">
                <a:latin typeface="Chalkboard SE" panose="03050602040202020205" pitchFamily="66" charset="77"/>
              </a:rPr>
              <a:t>Introduction</a:t>
            </a:r>
          </a:p>
          <a:p>
            <a:r>
              <a:rPr lang="en-GB" dirty="0">
                <a:latin typeface="Chalkboard SE" panose="03050602040202020205" pitchFamily="66" charset="77"/>
              </a:rPr>
              <a:t>Methodology</a:t>
            </a:r>
          </a:p>
          <a:p>
            <a:r>
              <a:rPr lang="en-GB" dirty="0">
                <a:latin typeface="Chalkboard SE" panose="03050602040202020205" pitchFamily="66" charset="77"/>
              </a:rPr>
              <a:t>Results and Discussion</a:t>
            </a:r>
          </a:p>
          <a:p>
            <a:r>
              <a:rPr lang="en-GB" dirty="0">
                <a:latin typeface="Chalkboard SE" panose="03050602040202020205" pitchFamily="66" charset="77"/>
              </a:rPr>
              <a:t>Conclusion</a:t>
            </a:r>
          </a:p>
          <a:p>
            <a:r>
              <a:rPr lang="en-GB" dirty="0">
                <a:latin typeface="Chalkboard SE" panose="03050602040202020205" pitchFamily="66" charset="77"/>
              </a:rPr>
              <a:t>Appendix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rocket taking off&#10;&#10;Description automatically generated with medium confidence">
            <a:extLst>
              <a:ext uri="{FF2B5EF4-FFF2-40B4-BE49-F238E27FC236}">
                <a16:creationId xmlns:a16="http://schemas.microsoft.com/office/drawing/2014/main" id="{A6D9B12F-321C-5FAA-7757-F5C25DBDD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877" y="0"/>
            <a:ext cx="7127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8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2" y="1178021"/>
            <a:ext cx="10039385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Names of </a:t>
            </a:r>
            <a:r>
              <a:rPr lang="en-GB" sz="2800" dirty="0" err="1">
                <a:solidFill>
                  <a:srgbClr val="FF0000"/>
                </a:solidFill>
                <a:latin typeface="Chalkboard SE" panose="03050602040202020205" pitchFamily="66" charset="77"/>
              </a:rPr>
              <a:t>Booster_Versions</a:t>
            </a:r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 that have carried Maximum Payload Mass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DDCF52-4095-8729-F5F2-797F1B01AB80}"/>
              </a:ext>
            </a:extLst>
          </p:cNvPr>
          <p:cNvSpPr txBox="1">
            <a:spLocks/>
          </p:cNvSpPr>
          <p:nvPr/>
        </p:nvSpPr>
        <p:spPr>
          <a:xfrm>
            <a:off x="-16123" y="5008556"/>
            <a:ext cx="10867317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SELECT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statement within the brackets finds the maximum payload, and this value is used in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WHERE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condition. The DISTINCT keyword is then used to retrieve only distinct /unique booster versions. 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683BD-E51B-B4FB-82B8-64BD42EA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2" y="1833257"/>
            <a:ext cx="11904455" cy="1342169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1305F796-4F97-4E67-13C0-66AB408E618B}"/>
              </a:ext>
            </a:extLst>
          </p:cNvPr>
          <p:cNvSpPr/>
          <p:nvPr/>
        </p:nvSpPr>
        <p:spPr>
          <a:xfrm>
            <a:off x="10851194" y="3159112"/>
            <a:ext cx="1197033" cy="3698887"/>
          </a:xfrm>
          <a:prstGeom prst="rect">
            <a:avLst/>
          </a:prstGeom>
          <a:blipFill>
            <a:blip r:embed="rId4" cstate="print"/>
            <a:stretch>
              <a:fillRect l="4" t="-32092" r="-38545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3896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2" y="1178021"/>
            <a:ext cx="10039385" cy="44269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Failed Landing Outcomes in Drone Ship for 2015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DDCF52-4095-8729-F5F2-797F1B01AB80}"/>
              </a:ext>
            </a:extLst>
          </p:cNvPr>
          <p:cNvSpPr txBox="1">
            <a:spLocks/>
          </p:cNvSpPr>
          <p:nvPr/>
        </p:nvSpPr>
        <p:spPr>
          <a:xfrm>
            <a:off x="-16123" y="5165117"/>
            <a:ext cx="11709310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WHERE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used to filter the results for only failed landing outcomes,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AND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only for the year of 2015. 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A938A-6FC6-D558-9729-B9729D67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35" y="1663927"/>
            <a:ext cx="11457252" cy="730119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E9EAE83B-9AFE-C1FF-B6EA-C4C79AB9AF02}"/>
              </a:ext>
            </a:extLst>
          </p:cNvPr>
          <p:cNvSpPr/>
          <p:nvPr/>
        </p:nvSpPr>
        <p:spPr>
          <a:xfrm>
            <a:off x="6309172" y="2509998"/>
            <a:ext cx="5384015" cy="933657"/>
          </a:xfrm>
          <a:prstGeom prst="rect">
            <a:avLst/>
          </a:prstGeom>
          <a:blipFill>
            <a:blip r:embed="rId4" cstate="print"/>
            <a:stretch>
              <a:fillRect l="1" t="-122481" r="-35700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49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Exploratory Data Analysis with SQL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2" y="1178021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Ranking Landing Outcomes Between 2010-06-04 and 2017-03-20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8DDCF52-4095-8729-F5F2-797F1B01AB80}"/>
              </a:ext>
            </a:extLst>
          </p:cNvPr>
          <p:cNvSpPr txBox="1">
            <a:spLocks/>
          </p:cNvSpPr>
          <p:nvPr/>
        </p:nvSpPr>
        <p:spPr>
          <a:xfrm>
            <a:off x="-16123" y="4902000"/>
            <a:ext cx="11709310" cy="2487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**The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WHERE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is used with the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BETWEEN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keyword to filter the results to dates only within those specified. The results are then grouped and ordered, using the keywords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GROUP BY 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and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ORDER BY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, respectively, where </a:t>
            </a:r>
            <a:r>
              <a:rPr lang="en-GB" sz="2800" u="sng" dirty="0">
                <a:solidFill>
                  <a:schemeClr val="tx1"/>
                </a:solidFill>
                <a:latin typeface="Chalkboard SE" panose="03050602040202020205" pitchFamily="66" charset="77"/>
              </a:rPr>
              <a:t>DESC</a:t>
            </a: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 is used to specify the descending order.</a:t>
            </a:r>
          </a:p>
          <a:p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A20C5-B06E-4C64-4309-D7C201C4B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5" y="1620710"/>
            <a:ext cx="11429951" cy="980511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6BDC4E76-2CB3-1B57-1185-41F4A4952CDC}"/>
              </a:ext>
            </a:extLst>
          </p:cNvPr>
          <p:cNvSpPr/>
          <p:nvPr/>
        </p:nvSpPr>
        <p:spPr>
          <a:xfrm>
            <a:off x="8329353" y="2820430"/>
            <a:ext cx="3445071" cy="1364159"/>
          </a:xfrm>
          <a:prstGeom prst="rect">
            <a:avLst/>
          </a:prstGeom>
          <a:blipFill>
            <a:blip r:embed="rId4" cstate="print"/>
            <a:stretch>
              <a:fillRect t="-182539" r="-152240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911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Interactive Analysis with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FOLIUM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1" y="1003607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Launch Site Locations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844460-DD0D-D9CB-D423-71A6D14EC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3"/>
          <a:stretch/>
        </p:blipFill>
        <p:spPr>
          <a:xfrm>
            <a:off x="327037" y="1539675"/>
            <a:ext cx="5229031" cy="28687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A3B7A-1701-040D-A03B-9B46B319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33" y="1538671"/>
            <a:ext cx="4719251" cy="27671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0196E5-85AF-084E-7C65-C60DBED6A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933" y="4611592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36A3CA-765A-2BB7-5DB0-6E5E2E8F0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991" y="4611592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3903DD8-F277-C7C1-18F9-B3F89DA8E8AC}"/>
              </a:ext>
            </a:extLst>
          </p:cNvPr>
          <p:cNvSpPr txBox="1">
            <a:spLocks/>
          </p:cNvSpPr>
          <p:nvPr/>
        </p:nvSpPr>
        <p:spPr>
          <a:xfrm>
            <a:off x="404813" y="4458153"/>
            <a:ext cx="6051227" cy="2129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SpaceX launch sites are on coasts of the United States of America, specifically Florida and California. </a:t>
            </a:r>
          </a:p>
          <a:p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93A678-6EEE-BFBF-786F-B8DF64703F9A}"/>
              </a:ext>
            </a:extLst>
          </p:cNvPr>
          <p:cNvCxnSpPr>
            <a:cxnSpLocks/>
          </p:cNvCxnSpPr>
          <p:nvPr/>
        </p:nvCxnSpPr>
        <p:spPr>
          <a:xfrm flipV="1">
            <a:off x="4355869" y="3175462"/>
            <a:ext cx="6101542" cy="793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C50C5F-4F19-3C6F-DA67-91B0C885B3F8}"/>
              </a:ext>
            </a:extLst>
          </p:cNvPr>
          <p:cNvCxnSpPr>
            <a:cxnSpLocks/>
          </p:cNvCxnSpPr>
          <p:nvPr/>
        </p:nvCxnSpPr>
        <p:spPr>
          <a:xfrm flipH="1">
            <a:off x="10307782" y="3429000"/>
            <a:ext cx="449487" cy="18903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54260-D9D3-7D29-3418-C805368B100C}"/>
              </a:ext>
            </a:extLst>
          </p:cNvPr>
          <p:cNvCxnSpPr>
            <a:cxnSpLocks/>
          </p:cNvCxnSpPr>
          <p:nvPr/>
        </p:nvCxnSpPr>
        <p:spPr>
          <a:xfrm flipH="1" flipV="1">
            <a:off x="7858908" y="5423562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592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Interactive Analysis with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FOLIUM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1" y="1003607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Success and Failed Launches For Each Site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3903DD8-F277-C7C1-18F9-B3F89DA8E8AC}"/>
              </a:ext>
            </a:extLst>
          </p:cNvPr>
          <p:cNvSpPr txBox="1">
            <a:spLocks/>
          </p:cNvSpPr>
          <p:nvPr/>
        </p:nvSpPr>
        <p:spPr>
          <a:xfrm>
            <a:off x="8792781" y="1497817"/>
            <a:ext cx="3649395" cy="2129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Launches have been grouped into clusters, green icons for successful launches, and red icons for failed launches.</a:t>
            </a:r>
            <a:endParaRPr lang="en-GB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57BDE4-173C-441D-3C9A-8B2E874E5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2517978" y="1568625"/>
            <a:ext cx="6058437" cy="27671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F008DC-104E-E4CE-657A-2026E6B79A69}"/>
              </a:ext>
            </a:extLst>
          </p:cNvPr>
          <p:cNvCxnSpPr>
            <a:cxnSpLocks/>
          </p:cNvCxnSpPr>
          <p:nvPr/>
        </p:nvCxnSpPr>
        <p:spPr>
          <a:xfrm flipH="1">
            <a:off x="2832227" y="3075686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65A18C0-375F-2F6F-3EB6-97EAD436B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710" y="4921419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85E55B-2276-3102-E51E-AC69D0A80C86}"/>
              </a:ext>
            </a:extLst>
          </p:cNvPr>
          <p:cNvSpPr txBox="1"/>
          <p:nvPr/>
        </p:nvSpPr>
        <p:spPr>
          <a:xfrm>
            <a:off x="1819710" y="4552087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VAFB SLC-4E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F037F0-04F2-25A2-2AEA-72AC8DEE5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472" y="5057164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AA738F-171B-B6AA-CDEB-E5126AF4EDCC}"/>
              </a:ext>
            </a:extLst>
          </p:cNvPr>
          <p:cNvSpPr txBox="1"/>
          <p:nvPr/>
        </p:nvSpPr>
        <p:spPr>
          <a:xfrm>
            <a:off x="4900025" y="4648009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KSC LC-39A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054260-D9D3-7D29-3418-C805368B100C}"/>
              </a:ext>
            </a:extLst>
          </p:cNvPr>
          <p:cNvCxnSpPr>
            <a:cxnSpLocks/>
          </p:cNvCxnSpPr>
          <p:nvPr/>
        </p:nvCxnSpPr>
        <p:spPr>
          <a:xfrm flipH="1">
            <a:off x="6214027" y="3843639"/>
            <a:ext cx="868417" cy="10777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C282A87-AAE7-4C8E-9B86-5E8534000C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68" t="15992" r="18660" b="13989"/>
          <a:stretch/>
        </p:blipFill>
        <p:spPr>
          <a:xfrm>
            <a:off x="7937062" y="4552087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C50C5F-4F19-3C6F-DA67-91B0C885B3F8}"/>
              </a:ext>
            </a:extLst>
          </p:cNvPr>
          <p:cNvCxnSpPr>
            <a:cxnSpLocks/>
          </p:cNvCxnSpPr>
          <p:nvPr/>
        </p:nvCxnSpPr>
        <p:spPr>
          <a:xfrm>
            <a:off x="7200440" y="3897473"/>
            <a:ext cx="622282" cy="10971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CE410D7-5FE6-38CD-1F2E-2A0CBCC98E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863" t="14943" r="18395" b="15057"/>
          <a:stretch/>
        </p:blipFill>
        <p:spPr>
          <a:xfrm>
            <a:off x="10103643" y="4552087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90D777-7E3F-4EAC-CC2D-8CFDBE7480AE}"/>
              </a:ext>
            </a:extLst>
          </p:cNvPr>
          <p:cNvCxnSpPr>
            <a:cxnSpLocks/>
          </p:cNvCxnSpPr>
          <p:nvPr/>
        </p:nvCxnSpPr>
        <p:spPr>
          <a:xfrm>
            <a:off x="7200440" y="3843639"/>
            <a:ext cx="2159333" cy="4015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53AB2B-6A23-86CD-6467-698558A2528D}"/>
              </a:ext>
            </a:extLst>
          </p:cNvPr>
          <p:cNvSpPr txBox="1"/>
          <p:nvPr/>
        </p:nvSpPr>
        <p:spPr>
          <a:xfrm>
            <a:off x="7511581" y="4204169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CCAFS SLC-40 and CCAFS LC-40</a:t>
            </a:r>
          </a:p>
        </p:txBody>
      </p:sp>
    </p:spTree>
    <p:extLst>
      <p:ext uri="{BB962C8B-B14F-4D97-AF65-F5344CB8AC3E}">
        <p14:creationId xmlns:p14="http://schemas.microsoft.com/office/powerpoint/2010/main" val="3090960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8384A32-DC74-D51E-B167-87DEE134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4" y="1620742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Interactive Analysis with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FOLIUM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1" y="1003607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Location Proximities of Launch Sites to Key Locations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3903DD8-F277-C7C1-18F9-B3F89DA8E8AC}"/>
              </a:ext>
            </a:extLst>
          </p:cNvPr>
          <p:cNvSpPr txBox="1">
            <a:spLocks/>
          </p:cNvSpPr>
          <p:nvPr/>
        </p:nvSpPr>
        <p:spPr>
          <a:xfrm>
            <a:off x="7685850" y="3957956"/>
            <a:ext cx="4366523" cy="2558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Launch sites in close proximity to railways? YES.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Launch sites in close proximity to highways? YES. </a:t>
            </a:r>
          </a:p>
          <a:p>
            <a:r>
              <a:rPr lang="en-GB" sz="2400" dirty="0">
                <a:solidFill>
                  <a:srgbClr val="FF0000"/>
                </a:solidFill>
              </a:rPr>
              <a:t>Nearest highway = 0.59km away.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Launch sites in close proximity to railways? YES. </a:t>
            </a:r>
          </a:p>
          <a:p>
            <a:r>
              <a:rPr lang="en-GB" sz="2400" dirty="0">
                <a:solidFill>
                  <a:srgbClr val="FF0000"/>
                </a:solidFill>
              </a:rPr>
              <a:t>Nearest railway = 1.29 km away.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0531D32-A92F-2D5D-B7FE-BB9B0AE66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694" y="4704857"/>
            <a:ext cx="2992699" cy="20490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F9679C-6007-FE75-B995-04FB5B0AB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51" y="4704857"/>
            <a:ext cx="2734479" cy="20490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683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Interactive Dashboard with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PLOTLY DASH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1" y="1003607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Launch Success Count for All Sites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CDFC2-7843-13D0-ADE8-717D3093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578" y="1620742"/>
            <a:ext cx="6769076" cy="389904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6BA8901-465A-DF5A-B3AC-939DA072DCCA}"/>
              </a:ext>
            </a:extLst>
          </p:cNvPr>
          <p:cNvSpPr txBox="1">
            <a:spLocks/>
          </p:cNvSpPr>
          <p:nvPr/>
        </p:nvSpPr>
        <p:spPr>
          <a:xfrm>
            <a:off x="162108" y="4015548"/>
            <a:ext cx="11675609" cy="4616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The launch site KSC LC-39 A 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798510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Interactive Dashboard with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PLOTLY DASH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1" y="1003607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Highest Launching Success Ratio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6BA8901-465A-DF5A-B3AC-939DA072DCCA}"/>
              </a:ext>
            </a:extLst>
          </p:cNvPr>
          <p:cNvSpPr txBox="1">
            <a:spLocks/>
          </p:cNvSpPr>
          <p:nvPr/>
        </p:nvSpPr>
        <p:spPr>
          <a:xfrm>
            <a:off x="162108" y="4015548"/>
            <a:ext cx="11675609" cy="4616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Launch site KSC LC-39 also has the highest ratio success ratio with a ratio of 76.9%.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75336-3C55-450F-974C-775C197FA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60" y="1601209"/>
            <a:ext cx="6474082" cy="3812218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82511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Interactive Dashboard with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PLOTLY DASH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1" y="1003607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Payload Mass vs Success vs Booster version </a:t>
            </a:r>
            <a:r>
              <a:rPr lang="en-GB" sz="2800" dirty="0" err="1">
                <a:solidFill>
                  <a:srgbClr val="FF0000"/>
                </a:solidFill>
                <a:latin typeface="Chalkboard SE" panose="03050602040202020205" pitchFamily="66" charset="77"/>
              </a:rPr>
              <a:t>Cateegory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419E32D2-5519-FFBA-7656-DA1342FBADB6}"/>
              </a:ext>
            </a:extLst>
          </p:cNvPr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776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Predictive Analysis - Classification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1" y="1003607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Classification Accuracy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C8E0EA0-57CA-5744-06D4-CD553BF2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36" y="1620742"/>
            <a:ext cx="4978400" cy="270510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AFB0D9D-A65C-AD70-CA7C-3E25FC25D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53" y="1620742"/>
            <a:ext cx="4978400" cy="27051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FFB620E-EA52-147A-4B05-7070170DB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630" y="4516834"/>
            <a:ext cx="3679445" cy="1534854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64A3B2-C017-F087-6EA7-1ACFB4F90263}"/>
              </a:ext>
            </a:extLst>
          </p:cNvPr>
          <p:cNvSpPr txBox="1">
            <a:spLocks/>
          </p:cNvSpPr>
          <p:nvPr/>
        </p:nvSpPr>
        <p:spPr>
          <a:xfrm>
            <a:off x="135391" y="3848100"/>
            <a:ext cx="11441566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The Decision Tree model has the highest 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41314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E004-6BF4-2C5B-9051-D0FDF7D8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" y="365125"/>
            <a:ext cx="9063447" cy="46401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Chalkboard SE" panose="03050602040202020205" pitchFamily="66" charset="77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39BCE-BC7F-7065-9B8B-59FAEA609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41" y="1118249"/>
            <a:ext cx="7078931" cy="4351338"/>
          </a:xfrm>
        </p:spPr>
        <p:txBody>
          <a:bodyPr>
            <a:noAutofit/>
          </a:bodyPr>
          <a:lstStyle/>
          <a:p>
            <a:pPr algn="just"/>
            <a:r>
              <a:rPr lang="en-GB" dirty="0">
                <a:latin typeface="Chalkboard SE" panose="03050602040202020205" pitchFamily="66" charset="77"/>
              </a:rPr>
              <a:t>The launching of a SpaceX Falcon 9 rockets cost approx. $62m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This is way cheaper compared to other providers (Cost approx. $165m)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The difference is price is because SpaceX rockets can land, and be re-used again.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If we can determine if the first stage will land, we can determine the cost of the launch.</a:t>
            </a:r>
          </a:p>
          <a:p>
            <a:pPr algn="just"/>
            <a:r>
              <a:rPr lang="en-GB" dirty="0">
                <a:latin typeface="Chalkboard SE" panose="03050602040202020205" pitchFamily="66" charset="77"/>
              </a:rPr>
              <a:t>This information will guide us if our new company Space Y should compete in the Space travel sector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ED0D075-7302-9EAB-5FFE-CE5A8841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2" y="900444"/>
            <a:ext cx="4476750" cy="5592430"/>
          </a:xfrm>
          <a:prstGeom prst="rect">
            <a:avLst/>
          </a:prstGeom>
        </p:spPr>
      </p:pic>
      <p:sp>
        <p:nvSpPr>
          <p:cNvPr id="6" name="object 8">
            <a:extLst>
              <a:ext uri="{FF2B5EF4-FFF2-40B4-BE49-F238E27FC236}">
                <a16:creationId xmlns:a16="http://schemas.microsoft.com/office/drawing/2014/main" id="{38FD0D61-121A-506B-B021-2F03DEFF61E4}"/>
              </a:ext>
            </a:extLst>
          </p:cNvPr>
          <p:cNvSpPr txBox="1"/>
          <p:nvPr/>
        </p:nvSpPr>
        <p:spPr>
          <a:xfrm>
            <a:off x="8997832" y="6564173"/>
            <a:ext cx="317097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halkboard SE" panose="03050602040202020205" pitchFamily="66" charset="77"/>
                <a:cs typeface="Carlito"/>
              </a:rPr>
              <a:t>SpaceX </a:t>
            </a:r>
            <a:r>
              <a:rPr sz="1400" spc="-20" dirty="0">
                <a:latin typeface="Chalkboard SE" panose="03050602040202020205" pitchFamily="66" charset="77"/>
                <a:cs typeface="Carlito"/>
              </a:rPr>
              <a:t>Falcon </a:t>
            </a:r>
            <a:r>
              <a:rPr sz="1400" dirty="0">
                <a:latin typeface="Chalkboard SE" panose="03050602040202020205" pitchFamily="66" charset="77"/>
                <a:cs typeface="Carlito"/>
              </a:rPr>
              <a:t>9 </a:t>
            </a:r>
            <a:r>
              <a:rPr sz="1400" spc="-25" dirty="0">
                <a:latin typeface="Chalkboard SE" panose="03050602040202020205" pitchFamily="66" charset="77"/>
                <a:cs typeface="Carlito"/>
              </a:rPr>
              <a:t>Rocket </a:t>
            </a:r>
            <a:r>
              <a:rPr sz="1400" dirty="0">
                <a:latin typeface="Chalkboard SE" panose="03050602040202020205" pitchFamily="66" charset="77"/>
                <a:cs typeface="Carlito"/>
              </a:rPr>
              <a:t>– </a:t>
            </a:r>
            <a:r>
              <a:rPr sz="1400" spc="-5" dirty="0">
                <a:latin typeface="Chalkboard SE" panose="03050602040202020205" pitchFamily="66" charset="77"/>
                <a:cs typeface="Carlito"/>
              </a:rPr>
              <a:t>The</a:t>
            </a:r>
            <a:r>
              <a:rPr sz="1400" spc="-185" dirty="0">
                <a:latin typeface="Chalkboard SE" panose="03050602040202020205" pitchFamily="66" charset="77"/>
                <a:cs typeface="Carlito"/>
              </a:rPr>
              <a:t> </a:t>
            </a:r>
            <a:r>
              <a:rPr sz="1400" spc="-45" dirty="0">
                <a:latin typeface="Chalkboard SE" panose="03050602040202020205" pitchFamily="66" charset="77"/>
                <a:cs typeface="Carlito"/>
              </a:rPr>
              <a:t>Verge</a:t>
            </a:r>
            <a:endParaRPr sz="1400" dirty="0">
              <a:latin typeface="Chalkboard SE" panose="03050602040202020205" pitchFamily="66" charset="77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610573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Predictive Analysis - Classification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1" y="1003607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Confusion Matrix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64A3B2-C017-F087-6EA7-1ACFB4F90263}"/>
              </a:ext>
            </a:extLst>
          </p:cNvPr>
          <p:cNvSpPr txBox="1">
            <a:spLocks/>
          </p:cNvSpPr>
          <p:nvPr/>
        </p:nvSpPr>
        <p:spPr>
          <a:xfrm>
            <a:off x="123796" y="3103618"/>
            <a:ext cx="5960609" cy="1842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158750" indent="-457200">
              <a:lnSpc>
                <a:spcPct val="1125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GB" sz="2800" spc="-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The </a:t>
            </a:r>
            <a:r>
              <a:rPr lang="en-GB" sz="2800" spc="-1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models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predicted </a:t>
            </a:r>
            <a:r>
              <a:rPr lang="en-GB" sz="2800" spc="-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12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successful </a:t>
            </a:r>
            <a:r>
              <a:rPr lang="en-GB" sz="2800" spc="-1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landings </a:t>
            </a:r>
            <a:r>
              <a:rPr lang="en-GB" sz="2800" spc="-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when the true label</a:t>
            </a:r>
            <a:r>
              <a:rPr lang="en-GB" sz="2800" spc="27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was successful </a:t>
            </a:r>
            <a:r>
              <a:rPr lang="en-GB" sz="2800" spc="-1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landing.</a:t>
            </a: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lang="en-GB" sz="2800" spc="-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The </a:t>
            </a:r>
            <a:r>
              <a:rPr lang="en-GB" sz="2800" spc="-1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models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predicted </a:t>
            </a:r>
            <a:r>
              <a:rPr lang="en-GB" sz="2800" spc="-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3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unsuccessful </a:t>
            </a:r>
            <a:r>
              <a:rPr lang="en-GB" sz="2800" spc="-1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landings </a:t>
            </a:r>
            <a:r>
              <a:rPr lang="en-GB" sz="2800" spc="-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when the true label </a:t>
            </a:r>
            <a:r>
              <a:rPr lang="en-GB" sz="2800" spc="-1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was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unsuccessful</a:t>
            </a:r>
            <a:r>
              <a:rPr lang="en-GB" sz="2800" spc="14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 </a:t>
            </a:r>
            <a:r>
              <a:rPr lang="en-GB" sz="2800" spc="-1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landing.</a:t>
            </a: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  <a:cs typeface="Carlito"/>
            </a:endParaRPr>
          </a:p>
          <a:p>
            <a:pPr marL="469900" marR="5080" indent="-457200">
              <a:lnSpc>
                <a:spcPts val="233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lang="en-GB" sz="2800" spc="-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The </a:t>
            </a:r>
            <a:r>
              <a:rPr lang="en-GB" sz="2800" spc="-1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models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predicted </a:t>
            </a:r>
            <a:r>
              <a:rPr lang="en-GB" sz="2800" spc="-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3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successful </a:t>
            </a:r>
            <a:r>
              <a:rPr lang="en-GB" sz="2800" spc="-1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landings </a:t>
            </a:r>
            <a:r>
              <a:rPr lang="en-GB" sz="2800" spc="-5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when the true label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was unsuccessful </a:t>
            </a:r>
            <a:r>
              <a:rPr lang="en-GB" sz="2800" spc="-1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landings </a:t>
            </a:r>
            <a:r>
              <a:rPr lang="en-GB" sz="2800" spc="-20" dirty="0">
                <a:solidFill>
                  <a:schemeClr val="tx1"/>
                </a:solidFill>
                <a:latin typeface="Chalkboard SE" panose="03050602040202020205" pitchFamily="66" charset="77"/>
                <a:cs typeface="Carlito"/>
              </a:rPr>
              <a:t>(false positives).  </a:t>
            </a: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EB90618-1CC8-5863-1AB5-D32B0B09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597" y="1620742"/>
            <a:ext cx="5741422" cy="45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10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E004-6BF4-2C5B-9051-D0FDF7D8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62" y="2964981"/>
            <a:ext cx="9063447" cy="464019"/>
          </a:xfrm>
        </p:spPr>
        <p:txBody>
          <a:bodyPr>
            <a:noAutofit/>
          </a:bodyPr>
          <a:lstStyle/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F89ACF-14A9-303C-4691-8FD84F430387}"/>
              </a:ext>
            </a:extLst>
          </p:cNvPr>
          <p:cNvCxnSpPr>
            <a:cxnSpLocks/>
          </p:cNvCxnSpPr>
          <p:nvPr/>
        </p:nvCxnSpPr>
        <p:spPr>
          <a:xfrm>
            <a:off x="2165132" y="3612283"/>
            <a:ext cx="72626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85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23CAEB-804B-34BA-363C-6795D03CA699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Conclusion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F1B4F5-29A3-70F2-C03B-56B463D292AE}"/>
              </a:ext>
            </a:extLst>
          </p:cNvPr>
          <p:cNvSpPr txBox="1">
            <a:spLocks/>
          </p:cNvSpPr>
          <p:nvPr/>
        </p:nvSpPr>
        <p:spPr>
          <a:xfrm>
            <a:off x="188682" y="1906587"/>
            <a:ext cx="10767492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As the number of flights increased, the rate of success at a launch site increased.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Most of the early flights were unsuccessful.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Between 2010 and 2013, all landings were unsuccessful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After 2013, the success rate generally increased, despite small dips in 2018 and 2020.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Orbit types ES-L1, GEO, HEO, and SSO, have the highest success rate of 100%.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Launch site KSC LC-39 A had the most successful launches, with 41.7% of the total successful launches, and also the highest rate of successful launches, with a 76.9% success rate.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marL="177800" lvl="1"/>
            <a:endParaRPr lang="en-GB" sz="1200" dirty="0">
              <a:latin typeface="Chalkboard SE" panose="03050602040202020205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543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39BCE-BC7F-7065-9B8B-59FAEA609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58" y="1253331"/>
            <a:ext cx="10515600" cy="4351338"/>
          </a:xfrm>
        </p:spPr>
        <p:txBody>
          <a:bodyPr/>
          <a:lstStyle/>
          <a:p>
            <a:r>
              <a:rPr lang="en-GB" dirty="0">
                <a:latin typeface="Chalkboard SE" panose="03050602040202020205" pitchFamily="66" charset="77"/>
                <a:hlinkClick r:id="rId2"/>
              </a:rPr>
              <a:t>https://</a:t>
            </a:r>
            <a:r>
              <a:rPr lang="en-GB" dirty="0" err="1">
                <a:latin typeface="Chalkboard SE" panose="03050602040202020205" pitchFamily="66" charset="77"/>
                <a:hlinkClick r:id="rId2"/>
              </a:rPr>
              <a:t>github.com</a:t>
            </a:r>
            <a:r>
              <a:rPr lang="en-GB" dirty="0">
                <a:latin typeface="Chalkboard SE" panose="03050602040202020205" pitchFamily="66" charset="77"/>
                <a:hlinkClick r:id="rId2"/>
              </a:rPr>
              <a:t>/</a:t>
            </a:r>
            <a:r>
              <a:rPr lang="en-GB" dirty="0" err="1">
                <a:latin typeface="Chalkboard SE" panose="03050602040202020205" pitchFamily="66" charset="77"/>
                <a:hlinkClick r:id="rId2"/>
              </a:rPr>
              <a:t>dheyveid</a:t>
            </a:r>
            <a:r>
              <a:rPr lang="en-GB" dirty="0">
                <a:latin typeface="Chalkboard SE" panose="03050602040202020205" pitchFamily="66" charset="77"/>
                <a:hlinkClick r:id="rId2"/>
              </a:rPr>
              <a:t>/IBM-Data-Science-Capstone-Project</a:t>
            </a:r>
            <a:endParaRPr lang="en-GB" dirty="0">
              <a:latin typeface="Chalkboard SE" panose="03050602040202020205" pitchFamily="66" charset="77"/>
            </a:endParaRPr>
          </a:p>
          <a:p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41772-DAE8-69B1-619A-2481B29B5A19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Appendix</a:t>
            </a:r>
            <a:endParaRPr lang="en-GB" b="1" u="sng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789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E004-6BF4-2C5B-9051-D0FDF7D8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62" y="2964981"/>
            <a:ext cx="9063447" cy="464019"/>
          </a:xfrm>
        </p:spPr>
        <p:txBody>
          <a:bodyPr>
            <a:noAutofit/>
          </a:bodyPr>
          <a:lstStyle/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F89ACF-14A9-303C-4691-8FD84F430387}"/>
              </a:ext>
            </a:extLst>
          </p:cNvPr>
          <p:cNvCxnSpPr>
            <a:cxnSpLocks/>
          </p:cNvCxnSpPr>
          <p:nvPr/>
        </p:nvCxnSpPr>
        <p:spPr>
          <a:xfrm>
            <a:off x="2165132" y="3612283"/>
            <a:ext cx="72626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0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E004-6BF4-2C5B-9051-D0FDF7D8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" y="365125"/>
            <a:ext cx="9063447" cy="464019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halkboard SE" panose="03050602040202020205" pitchFamily="66" charset="77"/>
              </a:rPr>
              <a:t>Methodology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68" y="1035122"/>
            <a:ext cx="11526241" cy="4351338"/>
          </a:xfrm>
        </p:spPr>
        <p:txBody>
          <a:bodyPr>
            <a:noAutofit/>
          </a:bodyPr>
          <a:lstStyle/>
          <a:p>
            <a:pPr algn="just"/>
            <a:r>
              <a:rPr lang="en-GB" b="1" u="sng" dirty="0">
                <a:latin typeface="Chalkboard SE" panose="03050602040202020205" pitchFamily="66" charset="77"/>
              </a:rPr>
              <a:t>Data Collection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Using GET requests from SpaceX REST API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Web scraping from Wikipedia's page</a:t>
            </a:r>
          </a:p>
          <a:p>
            <a:pPr algn="just"/>
            <a:r>
              <a:rPr lang="en-GB" b="1" u="sng" dirty="0">
                <a:latin typeface="Chalkboard SE" panose="03050602040202020205" pitchFamily="66" charset="77"/>
              </a:rPr>
              <a:t>Data Wrangling and Manipulation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Removing </a:t>
            </a:r>
            <a:r>
              <a:rPr lang="en-GB" dirty="0" err="1">
                <a:latin typeface="Chalkboard SE" panose="03050602040202020205" pitchFamily="66" charset="77"/>
              </a:rPr>
              <a:t>NaN</a:t>
            </a:r>
            <a:r>
              <a:rPr lang="en-GB" dirty="0">
                <a:latin typeface="Chalkboard SE" panose="03050602040202020205" pitchFamily="66" charset="77"/>
              </a:rPr>
              <a:t> values with the .</a:t>
            </a:r>
            <a:r>
              <a:rPr lang="en-GB" dirty="0" err="1">
                <a:latin typeface="Chalkboard SE" panose="03050602040202020205" pitchFamily="66" charset="77"/>
              </a:rPr>
              <a:t>fillna</a:t>
            </a:r>
            <a:r>
              <a:rPr lang="en-GB" dirty="0">
                <a:latin typeface="Chalkboard SE" panose="03050602040202020205" pitchFamily="66" charset="77"/>
              </a:rPr>
              <a:t>() method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Calculating number of launches and missions using the .</a:t>
            </a:r>
            <a:r>
              <a:rPr lang="en-GB" dirty="0" err="1">
                <a:latin typeface="Chalkboard SE" panose="03050602040202020205" pitchFamily="66" charset="77"/>
              </a:rPr>
              <a:t>value_counts</a:t>
            </a:r>
            <a:r>
              <a:rPr lang="en-GB" dirty="0">
                <a:latin typeface="Chalkboard SE" panose="03050602040202020205" pitchFamily="66" charset="77"/>
              </a:rPr>
              <a:t>() method </a:t>
            </a:r>
          </a:p>
          <a:p>
            <a:pPr algn="just"/>
            <a:r>
              <a:rPr lang="en-GB" b="1" u="sng" dirty="0">
                <a:latin typeface="Chalkboard SE" panose="03050602040202020205" pitchFamily="66" charset="77"/>
              </a:rPr>
              <a:t>Exploratory Data Analysis (EDA)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Using SQL, Python Libraries (Pandas, Matplotlib) to visualise data and explore </a:t>
            </a:r>
            <a:r>
              <a:rPr lang="en-GB" dirty="0" err="1">
                <a:latin typeface="Chalkboard SE" panose="03050602040202020205" pitchFamily="66" charset="77"/>
              </a:rPr>
              <a:t>realtionships</a:t>
            </a:r>
            <a:endParaRPr lang="en-GB" dirty="0">
              <a:latin typeface="Chalkboard SE" panose="03050602040202020205" pitchFamily="66" charset="77"/>
            </a:endParaRPr>
          </a:p>
          <a:p>
            <a:pPr algn="just"/>
            <a:r>
              <a:rPr lang="en-GB" b="1" u="sng" dirty="0">
                <a:latin typeface="Chalkboard SE" panose="03050602040202020205" pitchFamily="66" charset="77"/>
              </a:rPr>
              <a:t>Interactive Data Analysis</a:t>
            </a:r>
          </a:p>
          <a:p>
            <a:pPr lvl="1" algn="just"/>
            <a:r>
              <a:rPr lang="en-GB" dirty="0">
                <a:latin typeface="Chalkboard SE" panose="03050602040202020205" pitchFamily="66" charset="77"/>
              </a:rPr>
              <a:t>Generating geospatial analysis using Folium and interactive dashboards using </a:t>
            </a:r>
            <a:r>
              <a:rPr lang="en-GB" dirty="0" err="1">
                <a:latin typeface="Chalkboard SE" panose="03050602040202020205" pitchFamily="66" charset="77"/>
              </a:rPr>
              <a:t>Plotly</a:t>
            </a:r>
            <a:r>
              <a:rPr lang="en-GB" dirty="0">
                <a:latin typeface="Chalkboard SE" panose="03050602040202020205" pitchFamily="66" charset="77"/>
              </a:rPr>
              <a:t> Dash</a:t>
            </a:r>
          </a:p>
          <a:p>
            <a:pPr algn="just"/>
            <a:r>
              <a:rPr lang="en-GB" b="1" u="sng" dirty="0">
                <a:latin typeface="Chalkboard SE" panose="03050602040202020205" pitchFamily="66" charset="77"/>
              </a:rPr>
              <a:t>Data Modelling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73341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23" y="357486"/>
            <a:ext cx="6638060" cy="3845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Data Collection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(SPACEX REST API)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F34D41-9E6F-D4B0-3AD0-D5425D4C7A6B}"/>
              </a:ext>
            </a:extLst>
          </p:cNvPr>
          <p:cNvSpPr/>
          <p:nvPr/>
        </p:nvSpPr>
        <p:spPr>
          <a:xfrm>
            <a:off x="187779" y="961674"/>
            <a:ext cx="5453742" cy="233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2000" u="sng" dirty="0">
                <a:solidFill>
                  <a:schemeClr val="bg1"/>
                </a:solidFill>
                <a:latin typeface="Chalkboard SE" panose="03050602040202020205" pitchFamily="66" charset="77"/>
              </a:rPr>
              <a:t>Step 1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Make GET requests from SpaceX REST API</a:t>
            </a: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 algn="just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Convert the response to a .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json</a:t>
            </a: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 file and use pandas to generate the data frame.</a:t>
            </a:r>
          </a:p>
          <a:p>
            <a:pPr lvl="1" algn="just"/>
            <a:endParaRPr lang="en-GB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algn="ctr"/>
            <a:endParaRPr lang="en-GB" dirty="0"/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33C5B3D-D88F-B4AA-D7C1-4204FF2B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95" y="1596619"/>
            <a:ext cx="4127500" cy="533400"/>
          </a:xfrm>
          <a:prstGeom prst="rect">
            <a:avLst/>
          </a:prstGeom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C4290CC7-3108-0380-1804-FB609914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2692491"/>
            <a:ext cx="4127500" cy="533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6C00DBC-DDCF-7784-4E88-B5E72DFA96D9}"/>
              </a:ext>
            </a:extLst>
          </p:cNvPr>
          <p:cNvSpPr/>
          <p:nvPr/>
        </p:nvSpPr>
        <p:spPr>
          <a:xfrm>
            <a:off x="6356590" y="965748"/>
            <a:ext cx="5453742" cy="3453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2000" u="sng" dirty="0">
                <a:solidFill>
                  <a:schemeClr val="bg1"/>
                </a:solidFill>
                <a:latin typeface="Chalkboard SE" panose="03050602040202020205" pitchFamily="66" charset="77"/>
              </a:rPr>
              <a:t>Step 2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Clean Data</a:t>
            </a: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Create Lists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Call Functions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Convert the response </a:t>
            </a:r>
          </a:p>
          <a:p>
            <a:pPr lvl="1" algn="just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to a .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json</a:t>
            </a: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 file</a:t>
            </a:r>
          </a:p>
          <a:p>
            <a:pPr lvl="1" algn="just"/>
            <a:endParaRPr lang="en-GB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algn="ctr"/>
            <a:endParaRPr lang="en-GB" dirty="0"/>
          </a:p>
        </p:txBody>
      </p:sp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DEE7427F-6369-85BA-8198-070B794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37" y="1874764"/>
            <a:ext cx="2974066" cy="510509"/>
          </a:xfrm>
          <a:prstGeom prst="rect">
            <a:avLst/>
          </a:prstGeom>
        </p:spPr>
      </p:pic>
      <p:pic>
        <p:nvPicPr>
          <p:cNvPr id="25" name="Picture 24" descr="A picture containing table&#10;&#10;Description automatically generated">
            <a:extLst>
              <a:ext uri="{FF2B5EF4-FFF2-40B4-BE49-F238E27FC236}">
                <a16:creationId xmlns:a16="http://schemas.microsoft.com/office/drawing/2014/main" id="{D3929531-DBBE-352D-7E6C-3D553836E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350" y="1596619"/>
            <a:ext cx="1783084" cy="268892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E8C80B6-F8BF-E006-3058-A16E6235F981}"/>
              </a:ext>
            </a:extLst>
          </p:cNvPr>
          <p:cNvSpPr/>
          <p:nvPr/>
        </p:nvSpPr>
        <p:spPr>
          <a:xfrm>
            <a:off x="187779" y="3632111"/>
            <a:ext cx="5453742" cy="2120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2000" u="sng" dirty="0">
                <a:solidFill>
                  <a:schemeClr val="bg1"/>
                </a:solidFill>
                <a:latin typeface="Chalkboard SE" panose="03050602040202020205" pitchFamily="66" charset="77"/>
              </a:rPr>
              <a:t>Step 3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Create Pandas 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Dataframe</a:t>
            </a:r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 algn="just"/>
            <a:endParaRPr lang="en-GB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algn="ctr"/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921F16-F08D-AE24-AC10-FB4F83AF2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25" y="4956708"/>
            <a:ext cx="4870450" cy="54364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D2DE0F9-3CB8-58AA-68B6-B0CD558FC5C9}"/>
              </a:ext>
            </a:extLst>
          </p:cNvPr>
          <p:cNvSpPr/>
          <p:nvPr/>
        </p:nvSpPr>
        <p:spPr>
          <a:xfrm>
            <a:off x="6356590" y="4686292"/>
            <a:ext cx="5453742" cy="2120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2000" u="sng" dirty="0">
                <a:solidFill>
                  <a:schemeClr val="bg1"/>
                </a:solidFill>
                <a:latin typeface="Chalkboard SE" panose="03050602040202020205" pitchFamily="66" charset="77"/>
              </a:rPr>
              <a:t>Step 4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Filter Data in the 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dataframe</a:t>
            </a: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, Replace missing values </a:t>
            </a:r>
          </a:p>
          <a:p>
            <a:pPr lvl="1" algn="just"/>
            <a:endParaRPr lang="en-GB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algn="ctr"/>
            <a:endParaRPr lang="en-GB" dirty="0"/>
          </a:p>
        </p:txBody>
      </p: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74A3A8D9-C81D-8305-648B-868834C10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359" y="6001643"/>
            <a:ext cx="5188204" cy="7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5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23" y="357486"/>
            <a:ext cx="6638060" cy="3845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Data Collection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(WEB SCRAPING)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F34D41-9E6F-D4B0-3AD0-D5425D4C7A6B}"/>
              </a:ext>
            </a:extLst>
          </p:cNvPr>
          <p:cNvSpPr/>
          <p:nvPr/>
        </p:nvSpPr>
        <p:spPr>
          <a:xfrm>
            <a:off x="187779" y="961674"/>
            <a:ext cx="5453742" cy="233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2000" u="sng" dirty="0">
                <a:solidFill>
                  <a:schemeClr val="bg1"/>
                </a:solidFill>
                <a:latin typeface="Chalkboard SE" panose="03050602040202020205" pitchFamily="66" charset="77"/>
              </a:rPr>
              <a:t>Step 1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Request HTML page </a:t>
            </a: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 algn="just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Assign response to an object</a:t>
            </a:r>
          </a:p>
          <a:p>
            <a:pPr lvl="1" algn="just"/>
            <a:endParaRPr lang="en-GB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C00DBC-DDCF-7784-4E88-B5E72DFA96D9}"/>
              </a:ext>
            </a:extLst>
          </p:cNvPr>
          <p:cNvSpPr/>
          <p:nvPr/>
        </p:nvSpPr>
        <p:spPr>
          <a:xfrm>
            <a:off x="6356590" y="965749"/>
            <a:ext cx="5453742" cy="2666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2000" u="sng" dirty="0">
                <a:solidFill>
                  <a:schemeClr val="bg1"/>
                </a:solidFill>
                <a:latin typeface="Chalkboard SE" panose="03050602040202020205" pitchFamily="66" charset="77"/>
              </a:rPr>
              <a:t>Step 2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Create 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BeautifulSoup</a:t>
            </a: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 object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 </a:t>
            </a: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Fill all the table in the HTML Page</a:t>
            </a:r>
          </a:p>
          <a:p>
            <a:pPr lvl="1" algn="just"/>
            <a:endParaRPr lang="en-GB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8C80B6-F8BF-E006-3058-A16E6235F981}"/>
              </a:ext>
            </a:extLst>
          </p:cNvPr>
          <p:cNvSpPr/>
          <p:nvPr/>
        </p:nvSpPr>
        <p:spPr>
          <a:xfrm>
            <a:off x="187779" y="3559636"/>
            <a:ext cx="5453742" cy="314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2000" u="sng" dirty="0">
                <a:solidFill>
                  <a:schemeClr val="bg1"/>
                </a:solidFill>
                <a:latin typeface="Chalkboard SE" panose="03050602040202020205" pitchFamily="66" charset="77"/>
              </a:rPr>
              <a:t>Step 3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Extract Column Names from tables in HTML Page</a:t>
            </a: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 algn="just"/>
            <a:endParaRPr lang="en-GB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2DE0F9-3CB8-58AA-68B6-B0CD558FC5C9}"/>
              </a:ext>
            </a:extLst>
          </p:cNvPr>
          <p:cNvSpPr/>
          <p:nvPr/>
        </p:nvSpPr>
        <p:spPr>
          <a:xfrm>
            <a:off x="6356590" y="3718742"/>
            <a:ext cx="5453742" cy="3139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GB" sz="2000" u="sng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r>
              <a:rPr lang="en-GB" sz="2000" u="sng" dirty="0">
                <a:solidFill>
                  <a:schemeClr val="bg1"/>
                </a:solidFill>
                <a:latin typeface="Chalkboard SE" panose="03050602040202020205" pitchFamily="66" charset="77"/>
              </a:rPr>
              <a:t>Step 4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Use column names as keys in dictionaries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Convert to Pandas</a:t>
            </a: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/>
            <a:endParaRPr lang="en-GB" dirty="0">
              <a:solidFill>
                <a:schemeClr val="bg1"/>
              </a:solidFill>
              <a:latin typeface="Chalkboard SE" panose="03050602040202020205" pitchFamily="66" charset="77"/>
            </a:endParaRPr>
          </a:p>
          <a:p>
            <a:pPr lvl="1" algn="just"/>
            <a:endParaRPr lang="en-GB" dirty="0">
              <a:solidFill>
                <a:schemeClr val="tx1"/>
              </a:solidFill>
              <a:latin typeface="Chalkboard SE" panose="03050602040202020205" pitchFamily="66" charset="77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4CB70-6DEA-01CC-7F9E-172A739BC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2" y="1761974"/>
            <a:ext cx="5377176" cy="468653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E5948210-4655-2F74-6EB2-5603B0AAA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1" y="2564373"/>
            <a:ext cx="3835400" cy="7239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55C0C493-07CF-6FB9-EE7D-9447E849B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937" y="1796238"/>
            <a:ext cx="5080000" cy="635000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D6AEAB22-4EB9-CC16-647D-51E7283F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937" y="3018965"/>
            <a:ext cx="3860800" cy="5588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F237821A-4BD5-4B83-843A-8A76B14F6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68" y="4728421"/>
            <a:ext cx="5080000" cy="1772093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FD948FC3-C13F-07D9-8932-FD84675CF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937" y="4641644"/>
            <a:ext cx="2366197" cy="2175056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C71328DD-33C3-D072-DA5F-09728886A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6677" y="5457643"/>
            <a:ext cx="2366197" cy="4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5B628D-5AB1-5780-C26A-B438D62E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123" y="357486"/>
            <a:ext cx="6638060" cy="3845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Data Wrangling and Manipulation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286461-2A85-CF5A-3A57-D35C6D830377}"/>
              </a:ext>
            </a:extLst>
          </p:cNvPr>
          <p:cNvSpPr txBox="1">
            <a:spLocks/>
          </p:cNvSpPr>
          <p:nvPr/>
        </p:nvSpPr>
        <p:spPr>
          <a:xfrm>
            <a:off x="121968" y="1035122"/>
            <a:ext cx="743941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>
                <a:latin typeface="Chalkboard SE" panose="03050602040202020205" pitchFamily="66" charset="77"/>
              </a:rPr>
              <a:t>The dataset contains several SpaceX launch facilities and each location is in the </a:t>
            </a:r>
            <a:r>
              <a:rPr lang="en-GB" dirty="0" err="1">
                <a:latin typeface="Chalkboard SE" panose="03050602040202020205" pitchFamily="66" charset="77"/>
              </a:rPr>
              <a:t>LaunchSite</a:t>
            </a:r>
            <a:r>
              <a:rPr lang="en-GB" dirty="0">
                <a:latin typeface="Chalkboard SE" panose="03050602040202020205" pitchFamily="66" charset="77"/>
              </a:rPr>
              <a:t> column.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marL="0" indent="0" algn="just">
              <a:buNone/>
            </a:pPr>
            <a:endParaRPr lang="en-GB" dirty="0">
              <a:latin typeface="Chalkboard SE" panose="03050602040202020205" pitchFamily="66" charset="77"/>
            </a:endParaRPr>
          </a:p>
          <a:p>
            <a:pPr algn="just"/>
            <a:r>
              <a:rPr lang="en-GB" u="sng" dirty="0">
                <a:latin typeface="Chalkboard SE" panose="03050602040202020205" pitchFamily="66" charset="77"/>
              </a:rPr>
              <a:t>Initial Data Exploration </a:t>
            </a:r>
            <a:r>
              <a:rPr lang="en-GB" dirty="0">
                <a:latin typeface="Chalkboard SE" panose="03050602040202020205" pitchFamily="66" charset="77"/>
              </a:rPr>
              <a:t>[No of Launches, Occurrence of each Orbit, Landing outcome per orbit]</a:t>
            </a: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  <a:p>
            <a:pPr algn="just"/>
            <a:endParaRPr lang="en-GB" dirty="0">
              <a:latin typeface="Chalkboard SE" panose="03050602040202020205" pitchFamily="66" charset="77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940DFB6-0223-0EA1-BC5F-7D0381AA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09" y="2301956"/>
            <a:ext cx="3580505" cy="1313777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AFEEC16A-DC12-25DE-3ECE-73185D8B2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697" y="1133318"/>
            <a:ext cx="4040605" cy="3028461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5561066-0555-0327-C323-67155080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970" y="4707825"/>
            <a:ext cx="2226846" cy="1997413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27FF302E-55FE-353E-DA6A-9A9C27494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430" y="4707825"/>
            <a:ext cx="3607142" cy="19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94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4622</TotalTime>
  <Words>2049</Words>
  <Application>Microsoft Macintosh PowerPoint</Application>
  <PresentationFormat>Widescreen</PresentationFormat>
  <Paragraphs>289</Paragraphs>
  <Slides>43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Chalkboard SE</vt:lpstr>
      <vt:lpstr>Office Theme</vt:lpstr>
      <vt:lpstr>IBM Data Science Capstone Project</vt:lpstr>
      <vt:lpstr>Executive Summary</vt:lpstr>
      <vt:lpstr>Table of Contents</vt:lpstr>
      <vt:lpstr>Introduction</vt:lpstr>
      <vt:lpstr>Methodology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Discussion</vt:lpstr>
      <vt:lpstr>Launch Site vs Flight Number</vt:lpstr>
      <vt:lpstr>Payload Mass vs Launch Site</vt:lpstr>
      <vt:lpstr>Success rate of each orbit type</vt:lpstr>
      <vt:lpstr>Orbit Type vs Flight Number</vt:lpstr>
      <vt:lpstr>Orbit Type vs Payload Mass</vt:lpstr>
      <vt:lpstr>Launch Success Yearly Trend</vt:lpstr>
      <vt:lpstr>All Launch Name Sites</vt:lpstr>
      <vt:lpstr>Launch Sites with names beginning with ‘CCA’</vt:lpstr>
      <vt:lpstr>Total payload mass carried by Boosters from NASA</vt:lpstr>
      <vt:lpstr>Average Payload Mass Carried by Booster Version F9 v1.1</vt:lpstr>
      <vt:lpstr>First Successful Landing Date</vt:lpstr>
      <vt:lpstr>Names of Boosters with Success in Drone Ship and Payload Mass &gt; 4000 and &lt; 6000.</vt:lpstr>
      <vt:lpstr>Total Number of Successful and Failure Missions</vt:lpstr>
      <vt:lpstr>Names of Booster_Versions that have carried Maximum Payload Mass</vt:lpstr>
      <vt:lpstr>Failed Landing Outcomes in Drone Ship for 2015</vt:lpstr>
      <vt:lpstr>Ranking Landing Outcomes Between 2010-06-04 and 2017-03-20</vt:lpstr>
      <vt:lpstr>Launch Site Locations</vt:lpstr>
      <vt:lpstr>Success and Failed Launches For Each Site</vt:lpstr>
      <vt:lpstr>Location Proximities of Launch Sites to Key Locations</vt:lpstr>
      <vt:lpstr>Launch Success Count for All Sites</vt:lpstr>
      <vt:lpstr>Highest Launching Success Ratio</vt:lpstr>
      <vt:lpstr>Payload Mass vs Success vs Booster version Cateegory</vt:lpstr>
      <vt:lpstr>Classification Accuracy</vt:lpstr>
      <vt:lpstr>Confusion Matrix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</dc:title>
  <dc:creator>Evelyn Ibolo</dc:creator>
  <cp:lastModifiedBy>Evelyn Ibolo</cp:lastModifiedBy>
  <cp:revision>6</cp:revision>
  <dcterms:created xsi:type="dcterms:W3CDTF">2022-05-23T10:03:00Z</dcterms:created>
  <dcterms:modified xsi:type="dcterms:W3CDTF">2022-05-27T02:07:46Z</dcterms:modified>
</cp:coreProperties>
</file>